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84" r:id="rId4"/>
    <p:sldId id="273" r:id="rId5"/>
    <p:sldId id="268" r:id="rId6"/>
    <p:sldId id="277" r:id="rId7"/>
    <p:sldId id="281" r:id="rId8"/>
    <p:sldId id="285" r:id="rId9"/>
    <p:sldId id="26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C09D"/>
    <a:srgbClr val="8A8654"/>
    <a:srgbClr val="4478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E766A-26E8-4FE8-8228-F92425923835}" type="datetimeFigureOut">
              <a:rPr lang="cs-CZ" smtClean="0"/>
              <a:pPr/>
              <a:t>25.05.2020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6840F-D816-4913-9E82-4D5D2974B0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127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6840F-D816-4913-9E82-4D5D2974B05D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0D67-11AA-4446-B654-166E65297680}" type="datetimeFigureOut">
              <a:rPr lang="cs-CZ" smtClean="0"/>
              <a:pPr/>
              <a:t>25.05.2020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A2DA-F9F8-4EBE-AD67-33AAA0DD90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0D67-11AA-4446-B654-166E65297680}" type="datetimeFigureOut">
              <a:rPr lang="cs-CZ" smtClean="0"/>
              <a:pPr/>
              <a:t>25.05.2020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A2DA-F9F8-4EBE-AD67-33AAA0DD90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0D67-11AA-4446-B654-166E65297680}" type="datetimeFigureOut">
              <a:rPr lang="cs-CZ" smtClean="0"/>
              <a:pPr/>
              <a:t>25.05.2020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A2DA-F9F8-4EBE-AD67-33AAA0DD90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0D67-11AA-4446-B654-166E65297680}" type="datetimeFigureOut">
              <a:rPr lang="cs-CZ" smtClean="0"/>
              <a:pPr/>
              <a:t>25.05.2020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A2DA-F9F8-4EBE-AD67-33AAA0DD90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0D67-11AA-4446-B654-166E65297680}" type="datetimeFigureOut">
              <a:rPr lang="cs-CZ" smtClean="0"/>
              <a:pPr/>
              <a:t>25.05.2020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A2DA-F9F8-4EBE-AD67-33AAA0DD90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0D67-11AA-4446-B654-166E65297680}" type="datetimeFigureOut">
              <a:rPr lang="cs-CZ" smtClean="0"/>
              <a:pPr/>
              <a:t>25.05.2020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A2DA-F9F8-4EBE-AD67-33AAA0DD90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0D67-11AA-4446-B654-166E65297680}" type="datetimeFigureOut">
              <a:rPr lang="cs-CZ" smtClean="0"/>
              <a:pPr/>
              <a:t>25.05.2020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A2DA-F9F8-4EBE-AD67-33AAA0DD90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0D67-11AA-4446-B654-166E65297680}" type="datetimeFigureOut">
              <a:rPr lang="cs-CZ" smtClean="0"/>
              <a:pPr/>
              <a:t>25.05.2020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A2DA-F9F8-4EBE-AD67-33AAA0DD90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0D67-11AA-4446-B654-166E65297680}" type="datetimeFigureOut">
              <a:rPr lang="cs-CZ" smtClean="0"/>
              <a:pPr/>
              <a:t>25.05.2020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A2DA-F9F8-4EBE-AD67-33AAA0DD90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0D67-11AA-4446-B654-166E65297680}" type="datetimeFigureOut">
              <a:rPr lang="cs-CZ" smtClean="0"/>
              <a:pPr/>
              <a:t>25.05.2020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A2DA-F9F8-4EBE-AD67-33AAA0DD90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0D67-11AA-4446-B654-166E65297680}" type="datetimeFigureOut">
              <a:rPr lang="cs-CZ" smtClean="0"/>
              <a:pPr/>
              <a:t>25.05.2020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A2DA-F9F8-4EBE-AD67-33AAA0DD90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50D67-11AA-4446-B654-166E65297680}" type="datetimeFigureOut">
              <a:rPr lang="cs-CZ" smtClean="0"/>
              <a:pPr/>
              <a:t>25.05.2020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AA2DA-F9F8-4EBE-AD67-33AAA0DD90E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eativecommons.cz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gebra.org/m/fgeatdms" TargetMode="External"/><Relationship Id="rId2" Type="http://schemas.openxmlformats.org/officeDocument/2006/relationships/hyperlink" Target="https://www.geogebra.org/m/xjsaa77d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eogebra.org/m/wywvxtsm" TargetMode="External"/><Relationship Id="rId4" Type="http://schemas.openxmlformats.org/officeDocument/2006/relationships/hyperlink" Target="https://www.geogebra.org/m/fttf6e8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gebra.org/m/zapkkf7z" TargetMode="External"/><Relationship Id="rId2" Type="http://schemas.openxmlformats.org/officeDocument/2006/relationships/hyperlink" Target="https://www.geogebra.org/m/yhshxbtb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gebra.org/m/ebjxf2hk" TargetMode="External"/><Relationship Id="rId2" Type="http://schemas.openxmlformats.org/officeDocument/2006/relationships/hyperlink" Target="https://www.geogebra.org/m/b8pc5rb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gebra.org/m/xuyn3ttw" TargetMode="External"/><Relationship Id="rId2" Type="http://schemas.openxmlformats.org/officeDocument/2006/relationships/hyperlink" Target="https://www.geogebra.org/m/emuxvyqr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gebra.org/m/fwucc5ea" TargetMode="External"/><Relationship Id="rId2" Type="http://schemas.openxmlformats.org/officeDocument/2006/relationships/hyperlink" Target="https://www.geogebra.org/m/dtf5ah6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eogebra.org/m/tfe3c6h3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../Geogebra%20pracovn&#237;/Troj&#250;heln&#237;k,%20st&#345;edn&#237;%20p&#345;&#237;&#269;ky%20IV%20-%20&#345;e&#353;en&#237;.ggb" TargetMode="External"/><Relationship Id="rId13" Type="http://schemas.openxmlformats.org/officeDocument/2006/relationships/hyperlink" Target="../Geogebra%20pracovn&#237;/Troj&#250;heln&#237;k,%20st&#345;edn&#237;%20p&#345;&#237;&#269;ky%20VII%20-%20&#345;e&#353;en&#237;.ggb" TargetMode="External"/><Relationship Id="rId3" Type="http://schemas.openxmlformats.org/officeDocument/2006/relationships/hyperlink" Target="../Geogebra%20pracovn&#237;/Troj&#250;heln&#237;k,%20st&#345;edn&#237;%20p&#345;&#237;&#269;ky%20I%20-%20animace.ggb" TargetMode="External"/><Relationship Id="rId7" Type="http://schemas.openxmlformats.org/officeDocument/2006/relationships/hyperlink" Target="../Geogebra%20pracovn&#237;/Troj&#250;heln&#237;k,%20st&#345;edn&#237;%20p&#345;&#237;&#269;ky%20IV.ggb" TargetMode="External"/><Relationship Id="rId12" Type="http://schemas.openxmlformats.org/officeDocument/2006/relationships/hyperlink" Target="../Geogebra%20pracovn&#237;/Troj&#250;heln&#237;k,%20st&#345;edn&#237;%20p&#345;&#237;&#269;ky%20VII.ggb" TargetMode="External"/><Relationship Id="rId2" Type="http://schemas.openxmlformats.org/officeDocument/2006/relationships/hyperlink" Target="../Geogebra%20pracovn&#237;/Troj&#250;heln&#237;k,%20st&#345;edn&#237;%20p&#345;&#237;&#269;ky%20I.gg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../Geogebra%20pracovn&#237;/Troj&#250;heln&#237;k,%20st&#345;edn&#237;%20p&#345;&#237;&#269;ky%20III%20-%20animace.ggb" TargetMode="External"/><Relationship Id="rId11" Type="http://schemas.openxmlformats.org/officeDocument/2006/relationships/hyperlink" Target="../Geogebra%20pracovn&#237;/Troj&#250;heln&#237;k,%20st&#345;edn&#237;%20p&#345;&#237;&#269;ky%20VI.ggb" TargetMode="External"/><Relationship Id="rId5" Type="http://schemas.openxmlformats.org/officeDocument/2006/relationships/hyperlink" Target="../Geogebra%20pracovn&#237;/Troj&#250;heln&#237;k,%20st&#345;edn&#237;%20p&#345;&#237;&#269;ky%20II%20-%20&#345;e&#353;en&#237;.ggb" TargetMode="External"/><Relationship Id="rId10" Type="http://schemas.openxmlformats.org/officeDocument/2006/relationships/hyperlink" Target="../Geogebra%20pracovn&#237;/Troj&#250;heln&#237;k,%20st&#345;edn&#237;%20p&#345;&#237;&#269;ky%20V%20-%20&#345;e&#353;en&#237;.ggb" TargetMode="External"/><Relationship Id="rId4" Type="http://schemas.openxmlformats.org/officeDocument/2006/relationships/hyperlink" Target="../Geogebra%20pracovn&#237;/Troj&#250;heln&#237;k,%20st&#345;edn&#237;%20p&#345;&#237;&#269;ky%20II%20-%20.ggb" TargetMode="External"/><Relationship Id="rId9" Type="http://schemas.openxmlformats.org/officeDocument/2006/relationships/hyperlink" Target="../Geogebra%20pracovn&#237;/Troj&#250;heln&#237;k,%20st&#345;edn&#237;%20p&#345;&#237;&#269;ky%20V.ggb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111528"/>
              </p:ext>
            </p:extLst>
          </p:nvPr>
        </p:nvGraphicFramePr>
        <p:xfrm>
          <a:off x="571500" y="785813"/>
          <a:ext cx="7643866" cy="5040595"/>
        </p:xfrm>
        <a:graphic>
          <a:graphicData uri="http://schemas.openxmlformats.org/drawingml/2006/table">
            <a:tbl>
              <a:tblPr/>
              <a:tblGrid>
                <a:gridCol w="2593902"/>
                <a:gridCol w="5049964"/>
              </a:tblGrid>
              <a:tr h="357190">
                <a:tc>
                  <a:txBody>
                    <a:bodyPr/>
                    <a:lstStyle/>
                    <a:p>
                      <a:pPr marL="72000" lvl="1" algn="l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Kód pracovního </a:t>
                      </a:r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listu 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VY_32_INOVACE_M_6_PR_37</a:t>
                      </a:r>
                      <a:endParaRPr lang="cs-CZ" sz="1100" dirty="0" smtClean="0"/>
                    </a:p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72000" algn="l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Autor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Mgr. Dana</a:t>
                      </a:r>
                      <a:r>
                        <a:rPr lang="cs-CZ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cs-CZ" sz="11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Prašivková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72000" algn="l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Datum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15. 5. 2013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188">
                <a:tc>
                  <a:txBody>
                    <a:bodyPr/>
                    <a:lstStyle/>
                    <a:p>
                      <a:pPr marL="72000" algn="l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Předmět (</a:t>
                      </a:r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tematický </a:t>
                      </a:r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okruh)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Matematika – geometrie v rovině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72000" algn="l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Ročník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14">
                <a:tc>
                  <a:txBody>
                    <a:bodyPr/>
                    <a:lstStyle/>
                    <a:p>
                      <a:pPr marL="72000" algn="l" fontAlgn="t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Anotace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  <a:r>
                        <a:rPr lang="cs-CZ" sz="1100" dirty="0" smtClean="0"/>
                        <a:t>rezentace a</a:t>
                      </a:r>
                      <a:r>
                        <a:rPr lang="cs-CZ" sz="1100" baseline="0" dirty="0" smtClean="0"/>
                        <a:t> procvičení  pojmu střední příčky trojúhelníku pomocí </a:t>
                      </a:r>
                      <a:r>
                        <a:rPr lang="cs-CZ" sz="1100" dirty="0" smtClean="0"/>
                        <a:t>matematického softwaru</a:t>
                      </a:r>
                      <a:r>
                        <a:rPr lang="cs-CZ" sz="1100" baseline="0" dirty="0" smtClean="0"/>
                        <a:t> </a:t>
                      </a:r>
                      <a:r>
                        <a:rPr lang="cs-CZ" sz="1100" baseline="0" dirty="0" err="1" smtClean="0"/>
                        <a:t>Geogebra</a:t>
                      </a:r>
                      <a:r>
                        <a:rPr lang="cs-CZ" sz="1100" baseline="0" dirty="0" smtClean="0"/>
                        <a:t>. </a:t>
                      </a:r>
                      <a:r>
                        <a:rPr lang="cs-CZ" sz="1100" dirty="0" smtClean="0"/>
                        <a:t>Dynamický geometrický software je interaktivní geometrický náčrtník, který umožňuje nový způsob ověřování hypotéz, či objevování nových vlastností. </a:t>
                      </a:r>
                      <a:endParaRPr lang="cs-CZ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100" dirty="0" smtClean="0"/>
                    </a:p>
                    <a:p>
                      <a:pPr algn="l" fontAlgn="t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marL="72000" algn="l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Licence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hlinkClick r:id="rId2"/>
                        </a:rPr>
                        <a:t>Creative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hlinkClick r:id="rId2"/>
                        </a:rPr>
                        <a:t> </a:t>
                      </a:r>
                      <a:r>
                        <a:rPr lang="cs-CZ" sz="11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hlinkClick r:id="rId2"/>
                        </a:rPr>
                        <a:t>Commons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hlinkClick r:id="rId2"/>
                        </a:rPr>
                        <a:t> – Uveďte autora-Neužívejte komerčně-Nezasahujte do díla 3.0 Česko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marL="72000" algn="l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Ověřeno a zapsáno v třídní </a:t>
                      </a:r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knize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22.</a:t>
                      </a:r>
                      <a:r>
                        <a:rPr lang="cs-CZ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5.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2013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687">
                <a:tc>
                  <a:txBody>
                    <a:bodyPr/>
                    <a:lstStyle/>
                    <a:p>
                      <a:pPr marL="72000" algn="l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Třída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  <a:r>
                        <a:rPr lang="cs-CZ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54">
                <a:tc>
                  <a:txBody>
                    <a:bodyPr/>
                    <a:lstStyle/>
                    <a:p>
                      <a:pPr marL="72000" algn="l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Datum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22.</a:t>
                      </a:r>
                      <a:r>
                        <a:rPr lang="cs-CZ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5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 2013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750">
                <a:tc>
                  <a:txBody>
                    <a:bodyPr/>
                    <a:lstStyle/>
                    <a:p>
                      <a:pPr marL="72000" algn="l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Vyučující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Mgr. Dana </a:t>
                      </a:r>
                      <a:r>
                        <a:rPr lang="cs-CZ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Prašivková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642938"/>
            <a:ext cx="178593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3214688" y="642938"/>
          <a:ext cx="4643470" cy="1071572"/>
        </p:xfrm>
        <a:graphic>
          <a:graphicData uri="http://schemas.openxmlformats.org/drawingml/2006/table">
            <a:tbl>
              <a:tblPr/>
              <a:tblGrid>
                <a:gridCol w="4643470"/>
              </a:tblGrid>
              <a:tr h="267893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Základní škola Nový Jičín, Jubilejní 3, 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příspěvková organizace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893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Název projektu: Modernizace výuky</a:t>
                      </a:r>
                      <a:endParaRPr lang="cs-CZ" sz="12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893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Operační program Vzdělávání pro konkurenceschopnost,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893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č. projektu CZ.1.07/1.4.00/21.3493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Nadpis 8"/>
          <p:cNvSpPr txBox="1">
            <a:spLocks/>
          </p:cNvSpPr>
          <p:nvPr/>
        </p:nvSpPr>
        <p:spPr>
          <a:xfrm>
            <a:off x="467544" y="2852936"/>
            <a:ext cx="8136904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400" b="1" noProof="0" dirty="0" smtClean="0">
                <a:latin typeface="+mj-lt"/>
                <a:ea typeface="+mj-ea"/>
                <a:cs typeface="+mj-cs"/>
              </a:rPr>
              <a:t>Trojúhelník – </a:t>
            </a:r>
            <a:r>
              <a:rPr lang="cs-CZ" sz="4400" b="1" dirty="0" smtClean="0">
                <a:latin typeface="+mj-lt"/>
                <a:ea typeface="+mj-ea"/>
                <a:cs typeface="+mj-cs"/>
              </a:rPr>
              <a:t>střední příčky</a:t>
            </a:r>
            <a:r>
              <a:rPr lang="cs-CZ" sz="4400" b="1" noProof="0" dirty="0" smtClean="0">
                <a:latin typeface="+mj-lt"/>
                <a:ea typeface="+mj-ea"/>
                <a:cs typeface="+mj-cs"/>
              </a:rPr>
              <a:t> 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7" descr="F:\EUPŠ DLOUHA 56_VZORY-NÁVRHY\Zakladni_logolink_OPVK (ESF, EU, MSMT, OP VK)\01_Zakladni_logolink_horizontalni_cz\OPVK_hor_zakladni_logolink_RGB_c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5373216"/>
            <a:ext cx="5761037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67544" y="260648"/>
            <a:ext cx="8280920" cy="1080120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8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Střední příčky trojúhelníku</a:t>
            </a:r>
            <a:endParaRPr kumimoji="0" lang="cs-CZ" sz="4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9552" y="3212976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032448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</a:gradFill>
        </p:spPr>
        <p:txBody>
          <a:bodyPr>
            <a:normAutofit fontScale="85000" lnSpcReduction="20000"/>
          </a:bodyPr>
          <a:lstStyle/>
          <a:p>
            <a:r>
              <a:rPr lang="cs-CZ" sz="2800" dirty="0"/>
              <a:t>Narýsuj libovolný trojúhelník </a:t>
            </a:r>
            <a:r>
              <a:rPr lang="cs-CZ" sz="2800" dirty="0" smtClean="0"/>
              <a:t>ABC. Najdi středy </a:t>
            </a:r>
            <a:r>
              <a:rPr lang="cs-CZ" sz="2800" dirty="0"/>
              <a:t>všech stran </a:t>
            </a:r>
            <a:r>
              <a:rPr lang="cs-CZ" sz="2800" dirty="0" smtClean="0"/>
              <a:t>a, b, c a pojmenuj je </a:t>
            </a:r>
            <a:r>
              <a:rPr lang="cs-CZ" sz="2800" dirty="0" err="1" smtClean="0"/>
              <a:t>S</a:t>
            </a:r>
            <a:r>
              <a:rPr lang="cs-CZ" sz="2800" baseline="-25000" dirty="0" err="1" smtClean="0"/>
              <a:t>a</a:t>
            </a:r>
            <a:r>
              <a:rPr lang="cs-CZ" sz="2800" dirty="0" smtClean="0"/>
              <a:t>, </a:t>
            </a:r>
            <a:r>
              <a:rPr lang="cs-CZ" sz="2800" dirty="0" err="1" smtClean="0"/>
              <a:t>S</a:t>
            </a:r>
            <a:r>
              <a:rPr lang="cs-CZ" sz="2800" baseline="-25000" dirty="0" err="1" smtClean="0"/>
              <a:t>b</a:t>
            </a:r>
            <a:r>
              <a:rPr lang="cs-CZ" sz="2800" dirty="0" smtClean="0"/>
              <a:t>, </a:t>
            </a:r>
            <a:r>
              <a:rPr lang="cs-CZ" sz="2800" dirty="0" err="1" smtClean="0"/>
              <a:t>S</a:t>
            </a:r>
            <a:r>
              <a:rPr lang="cs-CZ" sz="2800" baseline="-25000" dirty="0" err="1" smtClean="0"/>
              <a:t>c</a:t>
            </a:r>
            <a:r>
              <a:rPr lang="cs-CZ" sz="2800" dirty="0" smtClean="0"/>
              <a:t>. Spoj tyto body úsečkami. </a:t>
            </a:r>
          </a:p>
          <a:p>
            <a:pPr lvl="0"/>
            <a:r>
              <a:rPr lang="cs-CZ" sz="2800" dirty="0">
                <a:solidFill>
                  <a:srgbClr val="7030A0"/>
                </a:solidFill>
                <a:hlinkClick r:id="rId2"/>
              </a:rPr>
              <a:t>Trojúhelník, střední příčky I - </a:t>
            </a:r>
            <a:r>
              <a:rPr lang="cs-CZ" sz="2800" dirty="0" smtClean="0">
                <a:solidFill>
                  <a:srgbClr val="7030A0"/>
                </a:solidFill>
                <a:hlinkClick r:id="rId2"/>
              </a:rPr>
              <a:t>konstrukce </a:t>
            </a:r>
            <a:endParaRPr lang="cs-CZ" sz="2800" dirty="0">
              <a:solidFill>
                <a:srgbClr val="7030A0"/>
              </a:solidFill>
            </a:endParaRPr>
          </a:p>
          <a:p>
            <a:endParaRPr lang="cs-CZ" sz="2800" dirty="0" smtClean="0"/>
          </a:p>
          <a:p>
            <a:r>
              <a:rPr lang="cs-CZ" sz="2800" dirty="0"/>
              <a:t>Jaký vzájemný vztah mají strany </a:t>
            </a:r>
            <a:r>
              <a:rPr lang="cs-CZ" sz="2800" i="1" dirty="0"/>
              <a:t>AB</a:t>
            </a:r>
            <a:r>
              <a:rPr lang="cs-CZ" sz="2800" dirty="0"/>
              <a:t> a </a:t>
            </a:r>
            <a:r>
              <a:rPr lang="cs-CZ" sz="2800" i="1" dirty="0" err="1"/>
              <a:t>S</a:t>
            </a:r>
            <a:r>
              <a:rPr lang="cs-CZ" sz="2800" i="1" baseline="-25000" dirty="0" err="1"/>
              <a:t>a</a:t>
            </a:r>
            <a:r>
              <a:rPr lang="cs-CZ" sz="2800" i="1" dirty="0" err="1"/>
              <a:t>S</a:t>
            </a:r>
            <a:r>
              <a:rPr lang="cs-CZ" sz="2800" i="1" baseline="-25000" dirty="0" err="1"/>
              <a:t>b</a:t>
            </a:r>
            <a:r>
              <a:rPr lang="cs-CZ" sz="2800" i="1" dirty="0"/>
              <a:t>, BC </a:t>
            </a:r>
            <a:r>
              <a:rPr lang="cs-CZ" sz="2800" dirty="0"/>
              <a:t>a </a:t>
            </a:r>
            <a:r>
              <a:rPr lang="cs-CZ" sz="2800" i="1" dirty="0" err="1"/>
              <a:t>S</a:t>
            </a:r>
            <a:r>
              <a:rPr lang="cs-CZ" sz="2800" i="1" baseline="-25000" dirty="0" err="1"/>
              <a:t>b</a:t>
            </a:r>
            <a:r>
              <a:rPr lang="cs-CZ" sz="2800" i="1" dirty="0" err="1"/>
              <a:t>S</a:t>
            </a:r>
            <a:r>
              <a:rPr lang="cs-CZ" sz="2800" i="1" baseline="-25000" dirty="0" err="1"/>
              <a:t>c</a:t>
            </a:r>
            <a:r>
              <a:rPr lang="cs-CZ" sz="2800" i="1" baseline="-25000" dirty="0"/>
              <a:t>, </a:t>
            </a:r>
            <a:r>
              <a:rPr lang="cs-CZ" sz="2800" i="1" dirty="0"/>
              <a:t>AC </a:t>
            </a:r>
            <a:r>
              <a:rPr lang="cs-CZ" sz="2800" dirty="0"/>
              <a:t>a </a:t>
            </a:r>
            <a:r>
              <a:rPr lang="cs-CZ" sz="2800" i="1" dirty="0" err="1"/>
              <a:t>S</a:t>
            </a:r>
            <a:r>
              <a:rPr lang="cs-CZ" sz="2800" i="1" baseline="-25000" dirty="0" err="1"/>
              <a:t>a</a:t>
            </a:r>
            <a:r>
              <a:rPr lang="cs-CZ" sz="2800" i="1" dirty="0" err="1"/>
              <a:t>S</a:t>
            </a:r>
            <a:r>
              <a:rPr lang="cs-CZ" sz="2800" i="1" baseline="-25000" dirty="0" err="1"/>
              <a:t>c</a:t>
            </a:r>
            <a:r>
              <a:rPr lang="cs-CZ" sz="2800" baseline="-25000" dirty="0"/>
              <a:t> </a:t>
            </a:r>
            <a:r>
              <a:rPr lang="cs-CZ" sz="2800" dirty="0"/>
              <a:t>?</a:t>
            </a:r>
          </a:p>
          <a:p>
            <a:r>
              <a:rPr lang="cs-CZ" sz="2800" dirty="0" smtClean="0"/>
              <a:t>Pokud si nebudeš vědět rady, otevři odkaz, p</a:t>
            </a:r>
            <a:r>
              <a:rPr lang="cs-CZ" sz="2800" dirty="0" smtClean="0"/>
              <a:t>ohybuj </a:t>
            </a:r>
            <a:r>
              <a:rPr lang="cs-CZ" sz="2800" dirty="0" smtClean="0"/>
              <a:t>vrcholy trojúhelníku a pozoruj strany </a:t>
            </a:r>
            <a:r>
              <a:rPr lang="cs-CZ" sz="2800" i="1" dirty="0" smtClean="0">
                <a:cs typeface="Times New Roman"/>
              </a:rPr>
              <a:t>∆ ABC  a </a:t>
            </a:r>
            <a:r>
              <a:rPr lang="cs-CZ" sz="2800" dirty="0" smtClean="0">
                <a:cs typeface="Times New Roman"/>
              </a:rPr>
              <a:t>∆ </a:t>
            </a:r>
            <a:r>
              <a:rPr lang="cs-CZ" sz="2800" i="1" dirty="0" err="1" smtClean="0"/>
              <a:t>S</a:t>
            </a:r>
            <a:r>
              <a:rPr lang="cs-CZ" sz="2800" i="1" baseline="-25000" dirty="0" err="1" smtClean="0"/>
              <a:t>a</a:t>
            </a:r>
            <a:r>
              <a:rPr lang="cs-CZ" sz="2800" i="1" dirty="0" err="1" smtClean="0"/>
              <a:t>S</a:t>
            </a:r>
            <a:r>
              <a:rPr lang="cs-CZ" sz="2800" i="1" baseline="-25000" dirty="0" err="1" smtClean="0"/>
              <a:t>b</a:t>
            </a:r>
            <a:r>
              <a:rPr lang="cs-CZ" sz="2800" i="1" dirty="0" err="1" smtClean="0"/>
              <a:t>S</a:t>
            </a:r>
            <a:r>
              <a:rPr lang="cs-CZ" sz="2800" i="1" baseline="-25000" dirty="0" err="1" smtClean="0"/>
              <a:t>c</a:t>
            </a:r>
            <a:r>
              <a:rPr lang="cs-CZ" sz="2800" baseline="-25000" dirty="0" smtClean="0"/>
              <a:t> </a:t>
            </a:r>
            <a:r>
              <a:rPr lang="cs-CZ" sz="2800" dirty="0" smtClean="0"/>
              <a:t>. </a:t>
            </a:r>
          </a:p>
          <a:p>
            <a:pPr lvl="0" algn="just">
              <a:defRPr/>
            </a:pPr>
            <a:r>
              <a:rPr lang="cs-CZ" sz="2800" dirty="0" smtClean="0">
                <a:solidFill>
                  <a:srgbClr val="7030A0"/>
                </a:solidFill>
                <a:hlinkClick r:id="rId3"/>
              </a:rPr>
              <a:t>Trojúhelník</a:t>
            </a:r>
            <a:r>
              <a:rPr lang="cs-CZ" sz="2800" dirty="0" smtClean="0">
                <a:solidFill>
                  <a:srgbClr val="7030A0"/>
                </a:solidFill>
                <a:hlinkClick r:id="rId3"/>
              </a:rPr>
              <a:t>, střední příčky I </a:t>
            </a:r>
            <a:endParaRPr lang="cs-CZ" sz="2800" dirty="0" smtClean="0">
              <a:solidFill>
                <a:srgbClr val="7030A0"/>
              </a:solidFill>
            </a:endParaRPr>
          </a:p>
          <a:p>
            <a:pPr algn="just">
              <a:defRPr/>
            </a:pPr>
            <a:r>
              <a:rPr lang="cs-CZ" sz="2800" dirty="0">
                <a:solidFill>
                  <a:srgbClr val="7030A0"/>
                </a:solidFill>
                <a:hlinkClick r:id="rId4"/>
              </a:rPr>
              <a:t>Trojúhelník, střední příčky </a:t>
            </a:r>
            <a:r>
              <a:rPr lang="cs-CZ" sz="2800" dirty="0" smtClean="0">
                <a:solidFill>
                  <a:srgbClr val="7030A0"/>
                </a:solidFill>
                <a:hlinkClick r:id="rId4"/>
              </a:rPr>
              <a:t>I – řešení</a:t>
            </a:r>
            <a:endParaRPr lang="cs-CZ" sz="2800" dirty="0" smtClean="0">
              <a:solidFill>
                <a:srgbClr val="7030A0"/>
              </a:solidFill>
            </a:endParaRPr>
          </a:p>
          <a:p>
            <a:pPr algn="just">
              <a:defRPr/>
            </a:pPr>
            <a:endParaRPr lang="cs-CZ" sz="2800" dirty="0">
              <a:solidFill>
                <a:srgbClr val="7030A0"/>
              </a:solidFill>
            </a:endParaRPr>
          </a:p>
          <a:p>
            <a:pPr algn="just">
              <a:defRPr/>
            </a:pPr>
            <a:r>
              <a:rPr lang="cs-CZ" sz="2400" dirty="0" err="1"/>
              <a:t>Pozn</a:t>
            </a:r>
            <a:r>
              <a:rPr lang="cs-CZ" sz="2400" dirty="0"/>
              <a:t>: K připomenutí </a:t>
            </a:r>
            <a:r>
              <a:rPr lang="cs-CZ" sz="2400" dirty="0" smtClean="0"/>
              <a:t>konstrukce středu úsečky využijte </a:t>
            </a:r>
            <a:r>
              <a:rPr lang="cs-CZ" sz="2400" dirty="0">
                <a:hlinkClick r:id="rId5"/>
              </a:rPr>
              <a:t>odkaz.</a:t>
            </a:r>
            <a:endParaRPr lang="cs-CZ" sz="2400" dirty="0"/>
          </a:p>
          <a:p>
            <a:pPr lvl="0" algn="just">
              <a:defRPr/>
            </a:pPr>
            <a:endParaRPr lang="cs-CZ" sz="2800" dirty="0" smtClean="0">
              <a:solidFill>
                <a:srgbClr val="7030A0"/>
              </a:solidFill>
            </a:endParaRPr>
          </a:p>
          <a:p>
            <a:pPr lvl="0" algn="just">
              <a:buNone/>
              <a:defRPr/>
            </a:pPr>
            <a:endParaRPr lang="cs-CZ" dirty="0" smtClean="0"/>
          </a:p>
          <a:p>
            <a:pPr lvl="0" algn="just">
              <a:defRPr/>
            </a:pPr>
            <a:endParaRPr lang="cs-CZ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cs-CZ" i="1" dirty="0"/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395536" y="1052736"/>
            <a:ext cx="8229600" cy="1431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cs-CZ" sz="5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67544" y="260648"/>
            <a:ext cx="8280920" cy="1080120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8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Střední příčky trojúhelníku</a:t>
            </a:r>
            <a:endParaRPr kumimoji="0" lang="cs-CZ" sz="4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9552" y="3212976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</a:gradFill>
        </p:spPr>
        <p:txBody>
          <a:bodyPr>
            <a:normAutofit fontScale="92500" lnSpcReduction="10000"/>
          </a:bodyPr>
          <a:lstStyle/>
          <a:p>
            <a:pPr marL="0" lvl="0">
              <a:buNone/>
              <a:defRPr/>
            </a:pPr>
            <a:r>
              <a:rPr lang="cs-CZ" sz="2600" dirty="0" smtClean="0"/>
              <a:t>Otevřete odkaz, ve kterém je sestrojený trojúhelník </a:t>
            </a:r>
            <a:r>
              <a:rPr lang="cs-CZ" sz="2600" dirty="0"/>
              <a:t/>
            </a:r>
            <a:br>
              <a:rPr lang="cs-CZ" sz="2600" dirty="0"/>
            </a:br>
            <a:r>
              <a:rPr lang="cs-CZ" sz="2600" dirty="0" smtClean="0"/>
              <a:t>se středními příčkami. Pohybujte vrcholy a porovnejte délky rovnoběžných stran. </a:t>
            </a:r>
          </a:p>
          <a:p>
            <a:pPr algn="just">
              <a:defRPr/>
            </a:pPr>
            <a:r>
              <a:rPr lang="cs-CZ" sz="2600" dirty="0"/>
              <a:t>Kolikrát větší jsou strany trojúhelníka ABC, než strany trojúhelníka středních příček? </a:t>
            </a:r>
          </a:p>
          <a:p>
            <a:pPr lvl="0" algn="just">
              <a:buNone/>
              <a:defRPr/>
            </a:pPr>
            <a:endParaRPr lang="cs-CZ" sz="2600" dirty="0" smtClean="0"/>
          </a:p>
          <a:p>
            <a:pPr lvl="0" algn="just">
              <a:buNone/>
              <a:defRPr/>
            </a:pPr>
            <a:endParaRPr lang="cs-CZ" sz="2600" dirty="0" smtClean="0"/>
          </a:p>
          <a:p>
            <a:pPr lvl="0" algn="just">
              <a:buNone/>
              <a:defRPr/>
            </a:pPr>
            <a:endParaRPr lang="cs-CZ" sz="2600" dirty="0" smtClean="0"/>
          </a:p>
          <a:p>
            <a:pPr lvl="0" algn="just">
              <a:defRPr/>
            </a:pPr>
            <a:r>
              <a:rPr lang="cs-CZ" sz="2600" dirty="0" smtClean="0">
                <a:solidFill>
                  <a:srgbClr val="7030A0"/>
                </a:solidFill>
                <a:hlinkClick r:id="rId2"/>
              </a:rPr>
              <a:t>Trojúhelník, střední příčky II</a:t>
            </a:r>
            <a:endParaRPr lang="cs-CZ" sz="2600" dirty="0" smtClean="0">
              <a:solidFill>
                <a:srgbClr val="7030A0"/>
              </a:solidFill>
            </a:endParaRPr>
          </a:p>
          <a:p>
            <a:pPr algn="just">
              <a:defRPr/>
            </a:pPr>
            <a:r>
              <a:rPr lang="cs-CZ" sz="2600" dirty="0" smtClean="0">
                <a:solidFill>
                  <a:srgbClr val="7030A0"/>
                </a:solidFill>
                <a:hlinkClick r:id="rId3"/>
              </a:rPr>
              <a:t>Trojúhelník, střední příčky II - řešení</a:t>
            </a:r>
            <a:endParaRPr lang="cs-CZ" sz="2600" dirty="0" smtClean="0">
              <a:solidFill>
                <a:srgbClr val="7030A0"/>
              </a:solidFill>
            </a:endParaRPr>
          </a:p>
          <a:p>
            <a:pPr lvl="0" algn="just">
              <a:buNone/>
              <a:defRPr/>
            </a:pPr>
            <a:endParaRPr lang="cs-CZ" dirty="0" smtClean="0"/>
          </a:p>
          <a:p>
            <a:pPr lvl="0" algn="just">
              <a:defRPr/>
            </a:pPr>
            <a:endParaRPr lang="cs-CZ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cs-CZ" i="1" dirty="0"/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395536" y="1196752"/>
            <a:ext cx="8229600" cy="12870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cs-CZ" sz="5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130819"/>
            <a:ext cx="4896544" cy="332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 txBox="1">
            <a:spLocks/>
          </p:cNvSpPr>
          <p:nvPr/>
        </p:nvSpPr>
        <p:spPr>
          <a:xfrm>
            <a:off x="395536" y="260648"/>
            <a:ext cx="8352928" cy="1080120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Střední příčka trojúhelníku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dirty="0" smtClean="0">
                <a:latin typeface="+mj-lt"/>
                <a:ea typeface="+mj-ea"/>
                <a:cs typeface="+mj-cs"/>
              </a:rPr>
              <a:t>je úsečka, jejíž krajní body jsou středy stran </a:t>
            </a:r>
            <a:r>
              <a:rPr lang="cs-CZ" sz="2400" dirty="0" smtClean="0">
                <a:latin typeface="Times New Roman"/>
                <a:ea typeface="+mj-ea"/>
                <a:cs typeface="Times New Roman"/>
              </a:rPr>
              <a:t>∆</a:t>
            </a:r>
            <a:r>
              <a:rPr lang="cs-CZ" sz="3200" dirty="0" smtClean="0">
                <a:latin typeface="Times New Roman"/>
                <a:ea typeface="+mj-ea"/>
                <a:cs typeface="Times New Roman"/>
              </a:rPr>
              <a:t>. </a:t>
            </a:r>
            <a:endParaRPr kumimoji="0" lang="cs-CZ" sz="3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9552" y="3212976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51520" y="602128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5004048" y="609329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403648" y="306896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699792" y="3933056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971600" y="400506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b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411760" y="609329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c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771800" y="6093296"/>
            <a:ext cx="378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>
                <a:solidFill>
                  <a:srgbClr val="C00000"/>
                </a:solidFill>
              </a:rPr>
              <a:t>S</a:t>
            </a:r>
            <a:r>
              <a:rPr lang="cs-CZ" sz="2000" b="1" baseline="-25000" dirty="0" err="1" smtClean="0">
                <a:solidFill>
                  <a:srgbClr val="C00000"/>
                </a:solidFill>
              </a:rPr>
              <a:t>c</a:t>
            </a:r>
            <a:endParaRPr lang="cs-CZ" sz="2000" b="1" baseline="-25000" dirty="0">
              <a:solidFill>
                <a:srgbClr val="C0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755576" y="4509120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>
                <a:solidFill>
                  <a:srgbClr val="C00000"/>
                </a:solidFill>
              </a:rPr>
              <a:t>S</a:t>
            </a:r>
            <a:r>
              <a:rPr lang="cs-CZ" sz="2000" b="1" baseline="-25000" dirty="0" err="1" smtClean="0">
                <a:solidFill>
                  <a:srgbClr val="C00000"/>
                </a:solidFill>
              </a:rPr>
              <a:t>b</a:t>
            </a:r>
            <a:endParaRPr lang="cs-CZ" sz="2000" b="1" baseline="-25000" dirty="0">
              <a:solidFill>
                <a:srgbClr val="C0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3347864" y="4437112"/>
            <a:ext cx="3914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>
                <a:solidFill>
                  <a:srgbClr val="C00000"/>
                </a:solidFill>
              </a:rPr>
              <a:t>S</a:t>
            </a:r>
            <a:r>
              <a:rPr lang="cs-CZ" sz="2000" b="1" baseline="-25000" dirty="0" err="1" smtClean="0">
                <a:solidFill>
                  <a:srgbClr val="C00000"/>
                </a:solidFill>
              </a:rPr>
              <a:t>a</a:t>
            </a:r>
            <a:endParaRPr lang="cs-CZ" sz="2000" b="1" baseline="-25000" dirty="0">
              <a:solidFill>
                <a:srgbClr val="C00000"/>
              </a:solidFill>
            </a:endParaRPr>
          </a:p>
        </p:txBody>
      </p:sp>
      <p:sp>
        <p:nvSpPr>
          <p:cNvPr id="17" name="Nadpis 1"/>
          <p:cNvSpPr txBox="1">
            <a:spLocks/>
          </p:cNvSpPr>
          <p:nvPr/>
        </p:nvSpPr>
        <p:spPr>
          <a:xfrm>
            <a:off x="410378" y="1628800"/>
            <a:ext cx="8352928" cy="1080120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Autofit/>
          </a:bodyPr>
          <a:lstStyle/>
          <a:p>
            <a:r>
              <a:rPr lang="cs-CZ" sz="2400" dirty="0"/>
              <a:t>Střední příčka trojúhelníku spojuje vždy středy dvou stran a je rovnoběžná se třetí </a:t>
            </a:r>
            <a:r>
              <a:rPr lang="cs-CZ" sz="2400" dirty="0" smtClean="0"/>
              <a:t>stranou</a:t>
            </a:r>
            <a:r>
              <a:rPr lang="cs-CZ" sz="3200" dirty="0" smtClean="0">
                <a:latin typeface="Times New Roman"/>
                <a:ea typeface="+mj-ea"/>
                <a:cs typeface="Times New Roman"/>
              </a:rPr>
              <a:t>∆</a:t>
            </a:r>
            <a:r>
              <a:rPr lang="cs-CZ" sz="3200" dirty="0" smtClean="0">
                <a:latin typeface="Times New Roman"/>
                <a:ea typeface="+mj-ea"/>
                <a:cs typeface="Times New Roman"/>
              </a:rPr>
              <a:t>. </a:t>
            </a:r>
            <a:r>
              <a:rPr lang="cs-CZ" sz="2400" dirty="0"/>
              <a:t>AB </a:t>
            </a:r>
            <a:r>
              <a:rPr lang="cs-CZ" sz="2400" dirty="0">
                <a:latin typeface="Times New Roman"/>
                <a:cs typeface="Times New Roman"/>
              </a:rPr>
              <a:t>‖</a:t>
            </a:r>
            <a:r>
              <a:rPr lang="cs-CZ" sz="2400" dirty="0"/>
              <a:t> </a:t>
            </a:r>
            <a:r>
              <a:rPr lang="cs-CZ" sz="2400" dirty="0" err="1"/>
              <a:t>S</a:t>
            </a:r>
            <a:r>
              <a:rPr lang="cs-CZ" sz="2400" baseline="-25000" dirty="0" err="1"/>
              <a:t>a</a:t>
            </a:r>
            <a:r>
              <a:rPr lang="cs-CZ" sz="2400" dirty="0" err="1"/>
              <a:t>S</a:t>
            </a:r>
            <a:r>
              <a:rPr lang="cs-CZ" sz="2400" baseline="-25000" dirty="0" err="1"/>
              <a:t>b</a:t>
            </a:r>
            <a:r>
              <a:rPr lang="cs-CZ" sz="2400" dirty="0"/>
              <a:t>, BC </a:t>
            </a:r>
            <a:r>
              <a:rPr lang="cs-CZ" sz="2400" dirty="0">
                <a:latin typeface="Times New Roman"/>
                <a:cs typeface="Times New Roman"/>
              </a:rPr>
              <a:t>‖</a:t>
            </a:r>
            <a:r>
              <a:rPr lang="cs-CZ" sz="2400" dirty="0"/>
              <a:t> </a:t>
            </a:r>
            <a:r>
              <a:rPr lang="cs-CZ" sz="2400" dirty="0" err="1"/>
              <a:t>S</a:t>
            </a:r>
            <a:r>
              <a:rPr lang="cs-CZ" sz="2400" baseline="-25000" dirty="0" err="1"/>
              <a:t>b</a:t>
            </a:r>
            <a:r>
              <a:rPr lang="cs-CZ" sz="2400" dirty="0" err="1"/>
              <a:t>S</a:t>
            </a:r>
            <a:r>
              <a:rPr lang="cs-CZ" sz="2400" baseline="-25000" dirty="0" err="1"/>
              <a:t>c</a:t>
            </a:r>
            <a:r>
              <a:rPr lang="cs-CZ" sz="2400" baseline="-25000" dirty="0"/>
              <a:t>, </a:t>
            </a:r>
            <a:r>
              <a:rPr lang="cs-CZ" sz="2400" dirty="0" smtClean="0"/>
              <a:t>AC </a:t>
            </a:r>
            <a:r>
              <a:rPr lang="cs-CZ" sz="2400" dirty="0">
                <a:latin typeface="Times New Roman"/>
                <a:cs typeface="Times New Roman"/>
              </a:rPr>
              <a:t>‖</a:t>
            </a:r>
            <a:r>
              <a:rPr lang="cs-CZ" sz="2400" dirty="0"/>
              <a:t> </a:t>
            </a:r>
            <a:r>
              <a:rPr lang="cs-CZ" sz="2400" dirty="0" err="1"/>
              <a:t>S</a:t>
            </a:r>
            <a:r>
              <a:rPr lang="cs-CZ" sz="2400" baseline="-25000" dirty="0" err="1"/>
              <a:t>a</a:t>
            </a:r>
            <a:r>
              <a:rPr lang="cs-CZ" sz="2400" dirty="0" err="1"/>
              <a:t>S</a:t>
            </a:r>
            <a:r>
              <a:rPr lang="cs-CZ" sz="2400" baseline="-25000" dirty="0" err="1"/>
              <a:t>c</a:t>
            </a:r>
            <a:endParaRPr lang="cs-CZ" sz="2400" i="1" dirty="0"/>
          </a:p>
          <a:p>
            <a:endParaRPr kumimoji="0" lang="cs-CZ" sz="3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Zástupný symbol pro obsah 6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364088" y="2862228"/>
                <a:ext cx="3384376" cy="3528392"/>
              </a:xfrm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path path="circle">
                  <a:fillToRect l="100000" t="100000"/>
                </a:path>
              </a:gradFill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sz="2400" dirty="0" smtClean="0"/>
                  <a:t>Délka </a:t>
                </a:r>
                <a:r>
                  <a:rPr lang="cs-CZ" sz="2400" dirty="0" smtClean="0"/>
                  <a:t>střední příčky </a:t>
                </a:r>
                <a:r>
                  <a:rPr lang="cs-CZ" sz="2400" dirty="0" smtClean="0">
                    <a:cs typeface="Times New Roman"/>
                  </a:rPr>
                  <a:t>∆ se rovná polovině délky strany, s níž </a:t>
                </a:r>
                <a:r>
                  <a:rPr lang="cs-CZ" sz="2400" dirty="0" smtClean="0">
                    <a:cs typeface="Times New Roman"/>
                  </a:rPr>
                  <a:t>je </a:t>
                </a:r>
                <a:r>
                  <a:rPr lang="cs-CZ" sz="2400" dirty="0" smtClean="0">
                    <a:cs typeface="Times New Roman"/>
                  </a:rPr>
                  <a:t>rovnoběžná</a:t>
                </a:r>
                <a:r>
                  <a:rPr lang="cs-CZ" sz="2400" dirty="0">
                    <a:cs typeface="Times New Roman"/>
                  </a:rPr>
                  <a:t>. </a:t>
                </a:r>
                <a:endParaRPr lang="cs-CZ" sz="2400" dirty="0" smtClean="0">
                  <a:cs typeface="Times New Roman"/>
                </a:endParaRPr>
              </a:p>
              <a:p>
                <a:pPr marL="0" indent="0">
                  <a:buNone/>
                </a:pPr>
                <a:r>
                  <a:rPr lang="cs-CZ" sz="2400" dirty="0" err="1"/>
                  <a:t>S</a:t>
                </a:r>
                <a:r>
                  <a:rPr lang="cs-CZ" sz="2400" baseline="-25000" dirty="0" err="1"/>
                  <a:t>a</a:t>
                </a:r>
                <a:r>
                  <a:rPr lang="cs-CZ" sz="2400" dirty="0" err="1"/>
                  <a:t>S</a:t>
                </a:r>
                <a:r>
                  <a:rPr lang="cs-CZ" sz="2400" baseline="-25000" dirty="0" err="1"/>
                  <a:t>b</a:t>
                </a:r>
                <a:r>
                  <a:rPr lang="cs-CZ" sz="2400" baseline="-25000" dirty="0"/>
                  <a:t> </a:t>
                </a:r>
                <a:r>
                  <a:rPr lang="cs-CZ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400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400" dirty="0"/>
                  <a:t> </a:t>
                </a:r>
                <a:r>
                  <a:rPr lang="cs-CZ" sz="2400" dirty="0" smtClean="0"/>
                  <a:t>AB </a:t>
                </a:r>
              </a:p>
              <a:p>
                <a:pPr marL="0" indent="0">
                  <a:buNone/>
                </a:pPr>
                <a:r>
                  <a:rPr lang="cs-CZ" sz="2400" dirty="0" err="1" smtClean="0"/>
                  <a:t>S</a:t>
                </a:r>
                <a:r>
                  <a:rPr lang="cs-CZ" sz="2400" baseline="-25000" dirty="0" err="1" smtClean="0"/>
                  <a:t>b</a:t>
                </a:r>
                <a:r>
                  <a:rPr lang="cs-CZ" sz="2400" dirty="0" err="1" smtClean="0"/>
                  <a:t>S</a:t>
                </a:r>
                <a:r>
                  <a:rPr lang="cs-CZ" sz="2400" baseline="-25000" dirty="0" err="1" smtClean="0"/>
                  <a:t>c</a:t>
                </a:r>
                <a:r>
                  <a:rPr lang="cs-CZ" sz="2400" baseline="-25000" dirty="0" smtClean="0"/>
                  <a:t> </a:t>
                </a:r>
                <a:r>
                  <a:rPr lang="cs-CZ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i="1" dirty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400" i="1" dirty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400" dirty="0"/>
                  <a:t> </a:t>
                </a:r>
                <a:r>
                  <a:rPr lang="cs-CZ" sz="2400" dirty="0" smtClean="0"/>
                  <a:t>BC </a:t>
                </a:r>
                <a:r>
                  <a:rPr lang="cs-CZ" sz="2400" dirty="0"/>
                  <a:t/>
                </a:r>
                <a:br>
                  <a:rPr lang="cs-CZ" sz="2400" dirty="0"/>
                </a:br>
                <a:r>
                  <a:rPr lang="cs-CZ" sz="2400" dirty="0" err="1"/>
                  <a:t>S</a:t>
                </a:r>
                <a:r>
                  <a:rPr lang="cs-CZ" sz="2400" baseline="-25000" dirty="0" err="1"/>
                  <a:t>a</a:t>
                </a:r>
                <a:r>
                  <a:rPr lang="cs-CZ" sz="2400" dirty="0" err="1"/>
                  <a:t>S</a:t>
                </a:r>
                <a:r>
                  <a:rPr lang="cs-CZ" sz="2400" baseline="-25000" dirty="0" err="1"/>
                  <a:t>c</a:t>
                </a:r>
                <a:r>
                  <a:rPr lang="cs-CZ" sz="2400" baseline="-25000" dirty="0"/>
                  <a:t> </a:t>
                </a:r>
                <a:r>
                  <a:rPr lang="cs-CZ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i="1" dirty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400" i="1" dirty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400" dirty="0"/>
                  <a:t> </a:t>
                </a:r>
                <a:r>
                  <a:rPr lang="cs-CZ" sz="2400" dirty="0" smtClean="0"/>
                  <a:t>AC</a:t>
                </a:r>
                <a:endParaRPr lang="cs-CZ" sz="2400" dirty="0"/>
              </a:p>
            </p:txBody>
          </p:sp>
        </mc:Choice>
        <mc:Fallback>
          <p:sp>
            <p:nvSpPr>
              <p:cNvPr id="7" name="Zástupný symbol pro obsah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364088" y="2862228"/>
                <a:ext cx="3384376" cy="3528392"/>
              </a:xfrm>
              <a:blipFill rotWithShape="1">
                <a:blip r:embed="rId4"/>
                <a:stretch>
                  <a:fillRect l="-2883" t="-138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39552" y="3212976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</a:gradFill>
        </p:spPr>
        <p:txBody>
          <a:bodyPr>
            <a:normAutofit/>
          </a:bodyPr>
          <a:lstStyle/>
          <a:p>
            <a:r>
              <a:rPr lang="cs-CZ" sz="2800" dirty="0"/>
              <a:t>Na volný list papíru narýsujte libovolný trojúhelník </a:t>
            </a:r>
            <a:r>
              <a:rPr lang="cs-CZ" sz="2800" dirty="0" smtClean="0"/>
              <a:t>ABC,</a:t>
            </a:r>
            <a:endParaRPr lang="cs-CZ" sz="2800" dirty="0"/>
          </a:p>
          <a:p>
            <a:r>
              <a:rPr lang="cs-CZ" sz="2800" dirty="0" smtClean="0"/>
              <a:t>sestrojte </a:t>
            </a:r>
            <a:r>
              <a:rPr lang="cs-CZ" sz="2800" dirty="0"/>
              <a:t>jeho střední </a:t>
            </a:r>
            <a:r>
              <a:rPr lang="cs-CZ" sz="2800" dirty="0" smtClean="0"/>
              <a:t>příčky,</a:t>
            </a:r>
            <a:endParaRPr lang="cs-CZ" sz="2800" dirty="0"/>
          </a:p>
          <a:p>
            <a:r>
              <a:rPr lang="cs-CZ" sz="2800" dirty="0"/>
              <a:t>trojúhelník </a:t>
            </a:r>
            <a:r>
              <a:rPr lang="cs-CZ" sz="2800" dirty="0" smtClean="0"/>
              <a:t>vystřihněte, </a:t>
            </a:r>
            <a:endParaRPr lang="cs-CZ" sz="2800" dirty="0"/>
          </a:p>
          <a:p>
            <a:r>
              <a:rPr lang="cs-CZ" sz="2800" dirty="0"/>
              <a:t>pak ho ještě rozstřihněte podél středních </a:t>
            </a:r>
            <a:r>
              <a:rPr lang="cs-CZ" sz="2800" dirty="0" smtClean="0"/>
              <a:t>příček,</a:t>
            </a:r>
            <a:endParaRPr lang="cs-CZ" sz="2800" dirty="0"/>
          </a:p>
          <a:p>
            <a:r>
              <a:rPr lang="cs-CZ" sz="2800" dirty="0"/>
              <a:t>máte 4 trojúhelníky – pokuste se zjistit jejich vlastnosti</a:t>
            </a:r>
          </a:p>
          <a:p>
            <a:pPr algn="just">
              <a:defRPr/>
            </a:pPr>
            <a:r>
              <a:rPr lang="cs-CZ" sz="2800" dirty="0" smtClean="0">
                <a:solidFill>
                  <a:srgbClr val="7030A0"/>
                </a:solidFill>
                <a:hlinkClick r:id="rId2"/>
              </a:rPr>
              <a:t>Trojúhelník</a:t>
            </a:r>
            <a:r>
              <a:rPr lang="cs-CZ" sz="2800" dirty="0" smtClean="0">
                <a:solidFill>
                  <a:srgbClr val="7030A0"/>
                </a:solidFill>
                <a:hlinkClick r:id="rId2"/>
              </a:rPr>
              <a:t>, střední příčky </a:t>
            </a:r>
            <a:r>
              <a:rPr lang="cs-CZ" sz="2800" dirty="0" smtClean="0">
                <a:solidFill>
                  <a:srgbClr val="7030A0"/>
                </a:solidFill>
                <a:hlinkClick r:id="rId2"/>
              </a:rPr>
              <a:t>III</a:t>
            </a:r>
            <a:endParaRPr lang="cs-CZ" sz="2800" dirty="0" smtClean="0">
              <a:solidFill>
                <a:srgbClr val="7030A0"/>
              </a:solidFill>
            </a:endParaRPr>
          </a:p>
          <a:p>
            <a:pPr algn="just">
              <a:defRPr/>
            </a:pPr>
            <a:r>
              <a:rPr lang="cs-CZ" sz="2800" dirty="0">
                <a:solidFill>
                  <a:srgbClr val="7030A0"/>
                </a:solidFill>
                <a:hlinkClick r:id="rId3"/>
              </a:rPr>
              <a:t>Trojúhelník, střední příčky </a:t>
            </a:r>
            <a:r>
              <a:rPr lang="cs-CZ" sz="2800" dirty="0" smtClean="0">
                <a:solidFill>
                  <a:srgbClr val="7030A0"/>
                </a:solidFill>
                <a:hlinkClick r:id="rId3"/>
              </a:rPr>
              <a:t>III - řešení</a:t>
            </a:r>
            <a:endParaRPr lang="cs-CZ" sz="2800" dirty="0">
              <a:solidFill>
                <a:srgbClr val="7030A0"/>
              </a:solidFill>
            </a:endParaRPr>
          </a:p>
          <a:p>
            <a:pPr algn="just">
              <a:defRPr/>
            </a:pPr>
            <a:endParaRPr lang="cs-CZ" dirty="0" smtClean="0">
              <a:solidFill>
                <a:srgbClr val="7030A0"/>
              </a:solidFill>
            </a:endParaRPr>
          </a:p>
          <a:p>
            <a:pPr lvl="0" algn="just">
              <a:buNone/>
              <a:defRPr/>
            </a:pPr>
            <a:endParaRPr lang="cs-CZ" dirty="0" smtClean="0"/>
          </a:p>
          <a:p>
            <a:pPr lvl="0" algn="just">
              <a:defRPr/>
            </a:pPr>
            <a:endParaRPr lang="cs-CZ" dirty="0" smtClean="0">
              <a:solidFill>
                <a:srgbClr val="7030A0"/>
              </a:solidFill>
            </a:endParaRPr>
          </a:p>
          <a:p>
            <a:pPr algn="just">
              <a:defRPr/>
            </a:pPr>
            <a:endParaRPr lang="cs-CZ" dirty="0" smtClean="0">
              <a:solidFill>
                <a:srgbClr val="7030A0"/>
              </a:solidFill>
            </a:endParaRPr>
          </a:p>
          <a:p>
            <a:pPr algn="just">
              <a:defRPr/>
            </a:pPr>
            <a:endParaRPr lang="cs-CZ" dirty="0" smtClean="0">
              <a:solidFill>
                <a:srgbClr val="7030A0"/>
              </a:solidFill>
            </a:endParaRPr>
          </a:p>
          <a:p>
            <a:pPr lvl="0" algn="just">
              <a:buNone/>
              <a:defRPr/>
            </a:pPr>
            <a:endParaRPr lang="cs-CZ" dirty="0" smtClean="0"/>
          </a:p>
          <a:p>
            <a:pPr lvl="0" algn="just">
              <a:defRPr/>
            </a:pPr>
            <a:endParaRPr lang="cs-CZ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cs-CZ" i="1" dirty="0"/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395536" y="337220"/>
            <a:ext cx="8229600" cy="1431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cs-CZ" sz="5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39552" y="3212976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</a:gradFill>
        </p:spPr>
        <p:txBody>
          <a:bodyPr>
            <a:normAutofit/>
          </a:bodyPr>
          <a:lstStyle/>
          <a:p>
            <a:pPr lvl="0" algn="just">
              <a:buNone/>
              <a:defRPr/>
            </a:pPr>
            <a:r>
              <a:rPr lang="cs-CZ" dirty="0" smtClean="0">
                <a:cs typeface="Times New Roman"/>
              </a:rPr>
              <a:t>1</a:t>
            </a:r>
            <a:r>
              <a:rPr lang="cs-CZ" dirty="0" smtClean="0">
                <a:cs typeface="Times New Roman"/>
              </a:rPr>
              <a:t>. </a:t>
            </a:r>
            <a:r>
              <a:rPr lang="cs-CZ" dirty="0" smtClean="0"/>
              <a:t>Otevřete </a:t>
            </a:r>
            <a:r>
              <a:rPr lang="cs-CZ" dirty="0" smtClean="0"/>
              <a:t>odkaz a vytvořte pohybem vrcholů obecného trojúhelníku </a:t>
            </a:r>
            <a:r>
              <a:rPr lang="cs-CZ" i="1" dirty="0" smtClean="0"/>
              <a:t>ABC </a:t>
            </a:r>
            <a:r>
              <a:rPr lang="cs-CZ" dirty="0" smtClean="0"/>
              <a:t>rovnoramenný</a:t>
            </a:r>
            <a:r>
              <a:rPr lang="cs-CZ" i="1" dirty="0" smtClean="0"/>
              <a:t> </a:t>
            </a:r>
            <a:r>
              <a:rPr lang="cs-CZ" i="1" dirty="0" smtClean="0">
                <a:latin typeface="Times New Roman"/>
                <a:cs typeface="Times New Roman"/>
              </a:rPr>
              <a:t>∆.</a:t>
            </a:r>
            <a:r>
              <a:rPr lang="cs-CZ" i="1" dirty="0" smtClean="0">
                <a:cs typeface="Times New Roman"/>
              </a:rPr>
              <a:t> </a:t>
            </a:r>
            <a:r>
              <a:rPr lang="cs-CZ" dirty="0" smtClean="0">
                <a:cs typeface="Times New Roman"/>
              </a:rPr>
              <a:t>Jaké budou střední příčky trojúhelníku </a:t>
            </a:r>
            <a:r>
              <a:rPr lang="cs-CZ" i="1" dirty="0" err="1" smtClean="0"/>
              <a:t>S</a:t>
            </a:r>
            <a:r>
              <a:rPr lang="cs-CZ" i="1" baseline="-25000" dirty="0" err="1" smtClean="0"/>
              <a:t>a</a:t>
            </a:r>
            <a:r>
              <a:rPr lang="cs-CZ" i="1" dirty="0" err="1" smtClean="0"/>
              <a:t>S</a:t>
            </a:r>
            <a:r>
              <a:rPr lang="cs-CZ" i="1" baseline="-25000" dirty="0" err="1" smtClean="0"/>
              <a:t>b</a:t>
            </a:r>
            <a:r>
              <a:rPr lang="cs-CZ" i="1" dirty="0" err="1" smtClean="0"/>
              <a:t>S</a:t>
            </a:r>
            <a:r>
              <a:rPr lang="cs-CZ" i="1" baseline="-25000" dirty="0" err="1" smtClean="0"/>
              <a:t>c</a:t>
            </a:r>
            <a:r>
              <a:rPr lang="cs-CZ" dirty="0" smtClean="0"/>
              <a:t>? </a:t>
            </a:r>
            <a:endParaRPr lang="cs-CZ" dirty="0" smtClean="0">
              <a:cs typeface="Times New Roman"/>
            </a:endParaRPr>
          </a:p>
          <a:p>
            <a:pPr lvl="0" algn="just">
              <a:buNone/>
              <a:defRPr/>
            </a:pPr>
            <a:endParaRPr lang="cs-CZ" dirty="0" smtClean="0"/>
          </a:p>
          <a:p>
            <a:pPr lvl="0" algn="just">
              <a:buNone/>
              <a:defRPr/>
            </a:pPr>
            <a:endParaRPr lang="cs-CZ" dirty="0"/>
          </a:p>
          <a:p>
            <a:pPr lvl="0" algn="just">
              <a:buNone/>
              <a:defRPr/>
            </a:pPr>
            <a:endParaRPr lang="cs-CZ" dirty="0" smtClean="0"/>
          </a:p>
          <a:p>
            <a:pPr algn="just">
              <a:defRPr/>
            </a:pPr>
            <a:r>
              <a:rPr lang="cs-CZ" dirty="0" smtClean="0">
                <a:solidFill>
                  <a:srgbClr val="7030A0"/>
                </a:solidFill>
                <a:hlinkClick r:id="rId2"/>
              </a:rPr>
              <a:t>Trojúhelník, střední příčky V</a:t>
            </a:r>
            <a:endParaRPr lang="cs-CZ" dirty="0" smtClean="0">
              <a:solidFill>
                <a:srgbClr val="7030A0"/>
              </a:solidFill>
            </a:endParaRPr>
          </a:p>
          <a:p>
            <a:pPr algn="just">
              <a:defRPr/>
            </a:pPr>
            <a:r>
              <a:rPr lang="cs-CZ" dirty="0" smtClean="0">
                <a:solidFill>
                  <a:srgbClr val="7030A0"/>
                </a:solidFill>
                <a:hlinkClick r:id="rId3"/>
              </a:rPr>
              <a:t>Trojúhelník, střední příčky V - řešení</a:t>
            </a:r>
            <a:endParaRPr lang="cs-CZ" dirty="0" smtClean="0">
              <a:solidFill>
                <a:srgbClr val="7030A0"/>
              </a:solidFill>
            </a:endParaRPr>
          </a:p>
          <a:p>
            <a:pPr algn="just">
              <a:defRPr/>
            </a:pPr>
            <a:endParaRPr lang="cs-CZ" dirty="0" smtClean="0">
              <a:solidFill>
                <a:srgbClr val="7030A0"/>
              </a:solidFill>
            </a:endParaRPr>
          </a:p>
          <a:p>
            <a:pPr algn="just">
              <a:defRPr/>
            </a:pPr>
            <a:endParaRPr lang="cs-CZ" dirty="0" smtClean="0">
              <a:solidFill>
                <a:srgbClr val="7030A0"/>
              </a:solidFill>
            </a:endParaRPr>
          </a:p>
          <a:p>
            <a:pPr lvl="0" algn="just">
              <a:buNone/>
              <a:defRPr/>
            </a:pPr>
            <a:endParaRPr lang="cs-CZ" dirty="0" smtClean="0"/>
          </a:p>
          <a:p>
            <a:pPr lvl="0" algn="just">
              <a:defRPr/>
            </a:pPr>
            <a:endParaRPr lang="cs-CZ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cs-CZ" i="1" dirty="0"/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395536" y="0"/>
            <a:ext cx="8229600" cy="1359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cs-CZ" sz="5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39552" y="3212976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</a:gradFill>
        </p:spPr>
        <p:txBody>
          <a:bodyPr>
            <a:normAutofit fontScale="92500" lnSpcReduction="20000"/>
          </a:bodyPr>
          <a:lstStyle/>
          <a:p>
            <a:pPr marL="457200" lvl="0" indent="-457200" algn="just">
              <a:spcBef>
                <a:spcPts val="24"/>
              </a:spcBef>
              <a:buNone/>
              <a:defRPr/>
            </a:pPr>
            <a:r>
              <a:rPr lang="cs-CZ" dirty="0"/>
              <a:t>2</a:t>
            </a:r>
            <a:r>
              <a:rPr lang="cs-CZ" dirty="0" smtClean="0"/>
              <a:t>. </a:t>
            </a:r>
            <a:r>
              <a:rPr lang="cs-CZ" dirty="0" smtClean="0"/>
              <a:t>Otevřete odkaz a vypočítejte obvod rovnostranného trojúhelníku </a:t>
            </a:r>
            <a:r>
              <a:rPr lang="cs-CZ" i="1" dirty="0" err="1" smtClean="0"/>
              <a:t>S</a:t>
            </a:r>
            <a:r>
              <a:rPr lang="cs-CZ" i="1" baseline="-25000" dirty="0" err="1" smtClean="0"/>
              <a:t>a</a:t>
            </a:r>
            <a:r>
              <a:rPr lang="cs-CZ" i="1" dirty="0" err="1" smtClean="0"/>
              <a:t>S</a:t>
            </a:r>
            <a:r>
              <a:rPr lang="cs-CZ" i="1" baseline="-25000" dirty="0" err="1" smtClean="0"/>
              <a:t>b</a:t>
            </a:r>
            <a:r>
              <a:rPr lang="cs-CZ" i="1" dirty="0" err="1" smtClean="0"/>
              <a:t>S</a:t>
            </a:r>
            <a:r>
              <a:rPr lang="cs-CZ" baseline="-25000" dirty="0" err="1" smtClean="0"/>
              <a:t>c</a:t>
            </a:r>
            <a:r>
              <a:rPr lang="cs-CZ" baseline="-25000" dirty="0" smtClean="0"/>
              <a:t> </a:t>
            </a:r>
            <a:r>
              <a:rPr lang="cs-CZ" dirty="0" smtClean="0"/>
              <a:t>. </a:t>
            </a:r>
          </a:p>
          <a:p>
            <a:pPr marL="457200" lvl="0" indent="-457200" algn="just">
              <a:spcBef>
                <a:spcPts val="24"/>
              </a:spcBef>
              <a:buAutoNum type="alphaLcParenR"/>
              <a:defRPr/>
            </a:pPr>
            <a:r>
              <a:rPr lang="cs-CZ" dirty="0" smtClean="0"/>
              <a:t>Jaký obvod má trojúhelník </a:t>
            </a:r>
            <a:r>
              <a:rPr lang="cs-CZ" i="1" dirty="0" smtClean="0"/>
              <a:t>ABC</a:t>
            </a:r>
            <a:r>
              <a:rPr lang="cs-CZ" dirty="0" smtClean="0"/>
              <a:t>?</a:t>
            </a:r>
          </a:p>
          <a:p>
            <a:pPr marL="457200" lvl="0" indent="-457200" algn="just">
              <a:spcBef>
                <a:spcPts val="24"/>
              </a:spcBef>
              <a:buNone/>
              <a:defRPr/>
            </a:pPr>
            <a:endParaRPr lang="cs-CZ" dirty="0" smtClean="0"/>
          </a:p>
          <a:p>
            <a:pPr marL="457200" indent="-457200" algn="just">
              <a:spcBef>
                <a:spcPts val="24"/>
              </a:spcBef>
              <a:defRPr/>
            </a:pPr>
            <a:r>
              <a:rPr lang="cs-CZ" dirty="0">
                <a:solidFill>
                  <a:srgbClr val="7030A0"/>
                </a:solidFill>
                <a:hlinkClick r:id="rId2"/>
              </a:rPr>
              <a:t>Trojúhelník, střední příčky </a:t>
            </a:r>
            <a:r>
              <a:rPr lang="cs-CZ" dirty="0" smtClean="0">
                <a:solidFill>
                  <a:srgbClr val="7030A0"/>
                </a:solidFill>
                <a:hlinkClick r:id="rId2"/>
              </a:rPr>
              <a:t>VI</a:t>
            </a:r>
            <a:endParaRPr lang="cs-CZ" dirty="0">
              <a:solidFill>
                <a:srgbClr val="7030A0"/>
              </a:solidFill>
            </a:endParaRPr>
          </a:p>
          <a:p>
            <a:pPr marL="457200" indent="-457200" algn="just">
              <a:spcBef>
                <a:spcPts val="24"/>
              </a:spcBef>
              <a:defRPr/>
            </a:pPr>
            <a:r>
              <a:rPr lang="cs-CZ" dirty="0">
                <a:solidFill>
                  <a:srgbClr val="7030A0"/>
                </a:solidFill>
                <a:hlinkClick r:id="rId3"/>
              </a:rPr>
              <a:t>Trojúhelník, střední příčky </a:t>
            </a:r>
            <a:r>
              <a:rPr lang="cs-CZ" dirty="0" smtClean="0">
                <a:solidFill>
                  <a:srgbClr val="7030A0"/>
                </a:solidFill>
                <a:hlinkClick r:id="rId3"/>
              </a:rPr>
              <a:t>VI </a:t>
            </a:r>
            <a:r>
              <a:rPr lang="cs-CZ" dirty="0">
                <a:solidFill>
                  <a:srgbClr val="7030A0"/>
                </a:solidFill>
                <a:hlinkClick r:id="rId3"/>
              </a:rPr>
              <a:t>- řešení</a:t>
            </a:r>
            <a:endParaRPr lang="cs-CZ" dirty="0">
              <a:solidFill>
                <a:srgbClr val="7030A0"/>
              </a:solidFill>
            </a:endParaRPr>
          </a:p>
          <a:p>
            <a:pPr marL="457200" indent="-457200" algn="just">
              <a:spcBef>
                <a:spcPts val="24"/>
              </a:spcBef>
              <a:defRPr/>
            </a:pPr>
            <a:endParaRPr lang="cs-CZ" dirty="0" smtClean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cs-CZ" dirty="0" smtClean="0"/>
              <a:t>Narýsujte </a:t>
            </a:r>
            <a:r>
              <a:rPr lang="cs-CZ" dirty="0"/>
              <a:t>libovolný trojúhelník </a:t>
            </a:r>
            <a:r>
              <a:rPr lang="cs-CZ" dirty="0" smtClean="0"/>
              <a:t>XYZ. </a:t>
            </a:r>
            <a:r>
              <a:rPr lang="cs-CZ" dirty="0"/>
              <a:t>Narýsuj trojúhelník </a:t>
            </a:r>
            <a:r>
              <a:rPr lang="cs-CZ" dirty="0" smtClean="0"/>
              <a:t>ABC</a:t>
            </a:r>
            <a:r>
              <a:rPr lang="cs-CZ" dirty="0"/>
              <a:t> </a:t>
            </a:r>
            <a:r>
              <a:rPr lang="cs-CZ" dirty="0" smtClean="0"/>
              <a:t>takový</a:t>
            </a:r>
            <a:r>
              <a:rPr lang="cs-CZ" dirty="0"/>
              <a:t>, aby strany </a:t>
            </a:r>
            <a:r>
              <a:rPr lang="cs-CZ" dirty="0" smtClean="0"/>
              <a:t>trojúhelníku XYZ</a:t>
            </a:r>
            <a:r>
              <a:rPr lang="cs-CZ" dirty="0"/>
              <a:t> </a:t>
            </a:r>
            <a:r>
              <a:rPr lang="cs-CZ" dirty="0" smtClean="0"/>
              <a:t>byly střední příčky </a:t>
            </a:r>
            <a:r>
              <a:rPr lang="cs-CZ" dirty="0"/>
              <a:t>trojúhelníku </a:t>
            </a:r>
            <a:r>
              <a:rPr lang="cs-CZ" dirty="0" smtClean="0"/>
              <a:t>ABC. </a:t>
            </a:r>
            <a:endParaRPr lang="cs-CZ" dirty="0"/>
          </a:p>
          <a:p>
            <a:pPr marL="457200" lvl="0" indent="-457200">
              <a:spcBef>
                <a:spcPts val="24"/>
              </a:spcBef>
              <a:buNone/>
              <a:defRPr/>
            </a:pPr>
            <a:endParaRPr lang="cs-CZ" dirty="0"/>
          </a:p>
          <a:p>
            <a:pPr marL="457200" indent="-457200" algn="just">
              <a:spcBef>
                <a:spcPts val="24"/>
              </a:spcBef>
              <a:defRPr/>
            </a:pPr>
            <a:r>
              <a:rPr lang="cs-CZ" dirty="0">
                <a:solidFill>
                  <a:srgbClr val="7030A0"/>
                </a:solidFill>
                <a:hlinkClick r:id="rId4"/>
              </a:rPr>
              <a:t>Trojúhelník, střední příčky </a:t>
            </a:r>
            <a:r>
              <a:rPr lang="cs-CZ" dirty="0" smtClean="0">
                <a:solidFill>
                  <a:srgbClr val="7030A0"/>
                </a:solidFill>
                <a:hlinkClick r:id="rId4"/>
              </a:rPr>
              <a:t>VIII, animace</a:t>
            </a:r>
            <a:endParaRPr lang="cs-CZ" dirty="0">
              <a:solidFill>
                <a:srgbClr val="7030A0"/>
              </a:solidFill>
            </a:endParaRPr>
          </a:p>
          <a:p>
            <a:pPr marL="342000" lvl="0" indent="-342000" algn="just">
              <a:spcBef>
                <a:spcPts val="24"/>
              </a:spcBef>
              <a:buNone/>
              <a:defRPr/>
            </a:pPr>
            <a:r>
              <a:rPr lang="cs-CZ" dirty="0" smtClean="0"/>
              <a:t> </a:t>
            </a:r>
            <a:endParaRPr lang="cs-CZ" dirty="0" smtClean="0"/>
          </a:p>
          <a:p>
            <a:pPr algn="just">
              <a:defRPr/>
            </a:pPr>
            <a:endParaRPr lang="cs-CZ" dirty="0" smtClean="0">
              <a:solidFill>
                <a:srgbClr val="7030A0"/>
              </a:solidFill>
            </a:endParaRPr>
          </a:p>
          <a:p>
            <a:pPr algn="just">
              <a:defRPr/>
            </a:pPr>
            <a:endParaRPr lang="cs-CZ" dirty="0" smtClean="0">
              <a:solidFill>
                <a:srgbClr val="7030A0"/>
              </a:solidFill>
            </a:endParaRPr>
          </a:p>
          <a:p>
            <a:pPr lvl="0" algn="just">
              <a:buNone/>
              <a:defRPr/>
            </a:pPr>
            <a:endParaRPr lang="cs-CZ" dirty="0" smtClean="0"/>
          </a:p>
          <a:p>
            <a:pPr lvl="0" algn="just">
              <a:defRPr/>
            </a:pPr>
            <a:endParaRPr lang="cs-CZ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cs-CZ" i="1" dirty="0"/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395536" y="0"/>
            <a:ext cx="8229600" cy="1215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cs-CZ" sz="5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584176"/>
          </a:xfrm>
        </p:spPr>
        <p:txBody>
          <a:bodyPr>
            <a:normAutofit fontScale="90000"/>
          </a:bodyPr>
          <a:lstStyle/>
          <a:p>
            <a:pPr algn="l"/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Použitý materiál:</a:t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b="1" cap="all" dirty="0" smtClean="0"/>
              <a:t>ODVÁRKO, O., KADLEČEK, J</a:t>
            </a:r>
            <a:r>
              <a:rPr lang="cs-CZ" sz="1800" dirty="0" smtClean="0"/>
              <a:t>.: </a:t>
            </a:r>
            <a:r>
              <a:rPr lang="cs-CZ" sz="1800" i="1" dirty="0" smtClean="0"/>
              <a:t>Matematika pro 6. ročník základní školy</a:t>
            </a:r>
            <a:r>
              <a:rPr lang="cs-CZ" sz="1800" dirty="0" smtClean="0"/>
              <a:t>. </a:t>
            </a:r>
            <a:r>
              <a:rPr lang="cs-CZ" sz="1800" dirty="0" err="1" smtClean="0"/>
              <a:t>Prometheus</a:t>
            </a:r>
            <a:r>
              <a:rPr lang="cs-CZ" sz="1800" dirty="0" smtClean="0"/>
              <a:t>, Praha 1999. </a:t>
            </a:r>
            <a:br>
              <a:rPr lang="cs-CZ" sz="1800" dirty="0" smtClean="0"/>
            </a:br>
            <a:r>
              <a:rPr lang="cs-CZ" sz="1800" dirty="0" smtClean="0"/>
              <a:t>ISBN 80-7196-144-2</a:t>
            </a:r>
            <a:r>
              <a:rPr lang="cs-CZ" sz="1800" smtClean="0"/>
              <a:t/>
            </a:r>
            <a:br>
              <a:rPr lang="cs-CZ" sz="180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3"/>
          <p:cNvSpPr txBox="1">
            <a:spLocks/>
          </p:cNvSpPr>
          <p:nvPr/>
        </p:nvSpPr>
        <p:spPr>
          <a:xfrm>
            <a:off x="611560" y="1916832"/>
            <a:ext cx="3466728" cy="4453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Přílohy: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just">
              <a:defRPr/>
            </a:pPr>
            <a:r>
              <a:rPr lang="cs-CZ" sz="1600" dirty="0">
                <a:solidFill>
                  <a:srgbClr val="7030A0"/>
                </a:solidFill>
                <a:hlinkClick r:id="rId2" action="ppaction://hlinkfile"/>
              </a:rPr>
              <a:t>Trojúhelník, střední příčky I </a:t>
            </a:r>
            <a:endParaRPr lang="cs-CZ" sz="1600" dirty="0">
              <a:solidFill>
                <a:srgbClr val="7030A0"/>
              </a:solidFill>
            </a:endParaRPr>
          </a:p>
          <a:p>
            <a:pPr lvl="0" algn="just">
              <a:defRPr/>
            </a:pPr>
            <a:r>
              <a:rPr lang="cs-CZ" sz="1600" dirty="0">
                <a:solidFill>
                  <a:srgbClr val="7030A0"/>
                </a:solidFill>
                <a:hlinkClick r:id="rId3" action="ppaction://hlinkfile"/>
              </a:rPr>
              <a:t>Trojúhelník, střední příčky I </a:t>
            </a:r>
            <a:r>
              <a:rPr lang="cs-CZ" sz="1600" dirty="0" smtClean="0">
                <a:solidFill>
                  <a:srgbClr val="7030A0"/>
                </a:solidFill>
                <a:hlinkClick r:id="rId3" action="ppaction://hlinkfile"/>
              </a:rPr>
              <a:t>– animace</a:t>
            </a:r>
          </a:p>
          <a:p>
            <a:pPr lvl="0" algn="just">
              <a:defRPr/>
            </a:pPr>
            <a:r>
              <a:rPr lang="cs-CZ" sz="1600" dirty="0">
                <a:solidFill>
                  <a:srgbClr val="7030A0"/>
                </a:solidFill>
                <a:hlinkClick r:id="rId4" action="ppaction://hlinkfile"/>
              </a:rPr>
              <a:t>Trojúhelník, střední příčky II</a:t>
            </a:r>
            <a:endParaRPr lang="cs-CZ" sz="1600" dirty="0">
              <a:solidFill>
                <a:srgbClr val="7030A0"/>
              </a:solidFill>
            </a:endParaRPr>
          </a:p>
          <a:p>
            <a:pPr algn="just">
              <a:defRPr/>
            </a:pPr>
            <a:r>
              <a:rPr lang="cs-CZ" sz="1600" dirty="0">
                <a:solidFill>
                  <a:srgbClr val="7030A0"/>
                </a:solidFill>
                <a:hlinkClick r:id="rId5" action="ppaction://hlinkfile"/>
              </a:rPr>
              <a:t>Trojúhelník, střední příčky II </a:t>
            </a:r>
            <a:r>
              <a:rPr lang="cs-CZ" sz="1600" dirty="0" smtClean="0">
                <a:solidFill>
                  <a:srgbClr val="7030A0"/>
                </a:solidFill>
                <a:hlinkClick r:id="rId5" action="ppaction://hlinkfile"/>
              </a:rPr>
              <a:t>– řešení</a:t>
            </a:r>
            <a:endParaRPr lang="cs-CZ" sz="1600" dirty="0" smtClean="0">
              <a:solidFill>
                <a:srgbClr val="7030A0"/>
              </a:solidFill>
            </a:endParaRPr>
          </a:p>
          <a:p>
            <a:pPr algn="just">
              <a:defRPr/>
            </a:pPr>
            <a:r>
              <a:rPr lang="cs-CZ" sz="1600" dirty="0">
                <a:solidFill>
                  <a:srgbClr val="7030A0"/>
                </a:solidFill>
                <a:hlinkClick r:id="rId6" action="ppaction://hlinkfile"/>
              </a:rPr>
              <a:t>Trojúhelník, střední příčky III – </a:t>
            </a:r>
            <a:r>
              <a:rPr lang="cs-CZ" sz="1600" dirty="0" smtClean="0">
                <a:solidFill>
                  <a:srgbClr val="7030A0"/>
                </a:solidFill>
                <a:hlinkClick r:id="rId6" action="ppaction://hlinkfile"/>
              </a:rPr>
              <a:t>animace</a:t>
            </a:r>
            <a:endParaRPr lang="cs-CZ" sz="1600" dirty="0" smtClean="0">
              <a:solidFill>
                <a:srgbClr val="7030A0"/>
              </a:solidFill>
            </a:endParaRPr>
          </a:p>
          <a:p>
            <a:pPr algn="just">
              <a:defRPr/>
            </a:pPr>
            <a:r>
              <a:rPr lang="cs-CZ" sz="1600" dirty="0">
                <a:solidFill>
                  <a:srgbClr val="7030A0"/>
                </a:solidFill>
                <a:hlinkClick r:id="rId7" action="ppaction://hlinkfile"/>
              </a:rPr>
              <a:t>Trojúhelník, střední příčky IV</a:t>
            </a:r>
            <a:endParaRPr lang="cs-CZ" sz="1600" dirty="0">
              <a:solidFill>
                <a:srgbClr val="7030A0"/>
              </a:solidFill>
            </a:endParaRPr>
          </a:p>
          <a:p>
            <a:pPr algn="just">
              <a:defRPr/>
            </a:pPr>
            <a:r>
              <a:rPr lang="cs-CZ" sz="1600" dirty="0">
                <a:solidFill>
                  <a:srgbClr val="7030A0"/>
                </a:solidFill>
                <a:hlinkClick r:id="rId8" action="ppaction://hlinkfile"/>
              </a:rPr>
              <a:t>Trojúhelník, střední příčky IV </a:t>
            </a:r>
            <a:r>
              <a:rPr lang="cs-CZ" sz="1600" dirty="0" smtClean="0">
                <a:solidFill>
                  <a:srgbClr val="7030A0"/>
                </a:solidFill>
                <a:hlinkClick r:id="rId8" action="ppaction://hlinkfile"/>
              </a:rPr>
              <a:t>– řešení</a:t>
            </a:r>
            <a:endParaRPr lang="cs-CZ" sz="1600" dirty="0" smtClean="0">
              <a:solidFill>
                <a:srgbClr val="7030A0"/>
              </a:solidFill>
            </a:endParaRPr>
          </a:p>
          <a:p>
            <a:pPr algn="just">
              <a:defRPr/>
            </a:pPr>
            <a:r>
              <a:rPr lang="cs-CZ" sz="1600" dirty="0">
                <a:solidFill>
                  <a:srgbClr val="7030A0"/>
                </a:solidFill>
                <a:hlinkClick r:id="rId9" action="ppaction://hlinkfile"/>
              </a:rPr>
              <a:t>Trojúhelník, střední příčky V</a:t>
            </a:r>
            <a:endParaRPr lang="cs-CZ" sz="1600" dirty="0">
              <a:solidFill>
                <a:srgbClr val="7030A0"/>
              </a:solidFill>
            </a:endParaRPr>
          </a:p>
          <a:p>
            <a:pPr algn="just">
              <a:defRPr/>
            </a:pPr>
            <a:r>
              <a:rPr lang="cs-CZ" sz="1600" dirty="0">
                <a:solidFill>
                  <a:srgbClr val="7030A0"/>
                </a:solidFill>
                <a:hlinkClick r:id="rId10" action="ppaction://hlinkfile"/>
              </a:rPr>
              <a:t>Trojúhelník, střední příčky V </a:t>
            </a:r>
            <a:r>
              <a:rPr lang="cs-CZ" sz="1600" dirty="0" smtClean="0">
                <a:solidFill>
                  <a:srgbClr val="7030A0"/>
                </a:solidFill>
                <a:hlinkClick r:id="rId10" action="ppaction://hlinkfile"/>
              </a:rPr>
              <a:t>– řešení</a:t>
            </a:r>
            <a:endParaRPr lang="cs-CZ" sz="1600" dirty="0" smtClean="0">
              <a:solidFill>
                <a:srgbClr val="7030A0"/>
              </a:solidFill>
            </a:endParaRPr>
          </a:p>
          <a:p>
            <a:pPr marL="342000" indent="-342000" algn="just">
              <a:spcBef>
                <a:spcPts val="24"/>
              </a:spcBef>
              <a:defRPr/>
            </a:pPr>
            <a:r>
              <a:rPr lang="cs-CZ" sz="1600" dirty="0">
                <a:solidFill>
                  <a:srgbClr val="7030A0"/>
                </a:solidFill>
                <a:hlinkClick r:id="rId11" action="ppaction://hlinkfile"/>
              </a:rPr>
              <a:t>Trojúhelník, střední příčky VI</a:t>
            </a:r>
            <a:endParaRPr lang="cs-CZ" sz="1600" dirty="0">
              <a:solidFill>
                <a:srgbClr val="7030A0"/>
              </a:solidFill>
            </a:endParaRPr>
          </a:p>
          <a:p>
            <a:pPr marL="342000" indent="-342000" algn="just">
              <a:spcBef>
                <a:spcPts val="24"/>
              </a:spcBef>
              <a:defRPr/>
            </a:pPr>
            <a:r>
              <a:rPr lang="cs-CZ" sz="1600" dirty="0">
                <a:solidFill>
                  <a:srgbClr val="7030A0"/>
                </a:solidFill>
                <a:hlinkClick r:id="rId10" action="ppaction://hlinkfile"/>
              </a:rPr>
              <a:t>Trojúhelník, střední příčky VI </a:t>
            </a:r>
            <a:r>
              <a:rPr lang="cs-CZ" sz="1600" dirty="0" smtClean="0">
                <a:solidFill>
                  <a:srgbClr val="7030A0"/>
                </a:solidFill>
                <a:hlinkClick r:id="rId10" action="ppaction://hlinkfile"/>
              </a:rPr>
              <a:t>– řešení</a:t>
            </a:r>
            <a:endParaRPr lang="cs-CZ" sz="1600" dirty="0" smtClean="0">
              <a:solidFill>
                <a:srgbClr val="7030A0"/>
              </a:solidFill>
            </a:endParaRPr>
          </a:p>
          <a:p>
            <a:pPr marL="342000" indent="-342000" algn="just">
              <a:spcBef>
                <a:spcPts val="24"/>
              </a:spcBef>
              <a:defRPr/>
            </a:pPr>
            <a:r>
              <a:rPr lang="cs-CZ" sz="1600" dirty="0">
                <a:solidFill>
                  <a:srgbClr val="7030A0"/>
                </a:solidFill>
                <a:hlinkClick r:id="rId12" action="ppaction://hlinkfile"/>
              </a:rPr>
              <a:t>Trojúhelník, střední příčky VII</a:t>
            </a:r>
            <a:endParaRPr lang="cs-CZ" sz="1600" dirty="0">
              <a:solidFill>
                <a:srgbClr val="7030A0"/>
              </a:solidFill>
            </a:endParaRPr>
          </a:p>
          <a:p>
            <a:pPr marL="342000" indent="-342000" algn="just">
              <a:spcBef>
                <a:spcPts val="24"/>
              </a:spcBef>
              <a:defRPr/>
            </a:pPr>
            <a:r>
              <a:rPr lang="cs-CZ" sz="1600" dirty="0">
                <a:solidFill>
                  <a:srgbClr val="7030A0"/>
                </a:solidFill>
                <a:hlinkClick r:id="rId13" action="ppaction://hlinkfile"/>
              </a:rPr>
              <a:t>Trojúhelník, střední příčky VII - řešení</a:t>
            </a:r>
            <a:endParaRPr lang="cs-CZ" sz="1600" dirty="0">
              <a:solidFill>
                <a:srgbClr val="7030A0"/>
              </a:solidFill>
            </a:endParaRPr>
          </a:p>
          <a:p>
            <a:pPr lvl="0" algn="just">
              <a:defRPr/>
            </a:pPr>
            <a:endParaRPr lang="cs-CZ" sz="1600" dirty="0" smtClean="0"/>
          </a:p>
          <a:p>
            <a:pPr algn="just">
              <a:buFont typeface="Arial" pitchFamily="34" charset="0"/>
              <a:buChar char="•"/>
              <a:defRPr/>
            </a:pPr>
            <a:endParaRPr lang="cs-CZ" sz="1600" dirty="0" smtClean="0">
              <a:solidFill>
                <a:srgbClr val="7030A0"/>
              </a:solidFill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cs-CZ" sz="1600" dirty="0" smtClean="0">
              <a:solidFill>
                <a:srgbClr val="7030A0"/>
              </a:solidFill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cs-CZ" sz="1600" dirty="0" smtClean="0">
              <a:solidFill>
                <a:srgbClr val="7030A0"/>
              </a:solidFill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cs-CZ" sz="1600" dirty="0" smtClean="0">
              <a:solidFill>
                <a:srgbClr val="7030A0"/>
              </a:solidFill>
            </a:endParaRPr>
          </a:p>
          <a:p>
            <a:pPr lvl="0" algn="just">
              <a:buFont typeface="Arial" pitchFamily="34" charset="0"/>
              <a:buChar char="•"/>
              <a:defRPr/>
            </a:pPr>
            <a:endParaRPr lang="cs-CZ" sz="1600" dirty="0" smtClean="0">
              <a:solidFill>
                <a:srgbClr val="7030A0"/>
              </a:solidFill>
            </a:endParaRPr>
          </a:p>
          <a:p>
            <a:pPr lvl="0" algn="just">
              <a:buFont typeface="Arial" pitchFamily="34" charset="0"/>
              <a:buChar char="•"/>
              <a:defRPr/>
            </a:pPr>
            <a:endParaRPr lang="cs-CZ" sz="1600" dirty="0" smtClean="0">
              <a:solidFill>
                <a:srgbClr val="7030A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16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16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16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16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16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16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16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16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16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16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16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3231</TotalTime>
  <Words>506</Words>
  <Application>Microsoft Office PowerPoint</Application>
  <PresentationFormat>Předvádění na obrazovce (4:3)</PresentationFormat>
  <Paragraphs>150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  Použitý materiál:  ODVÁRKO, O., KADLEČEK, J.: Matematika pro 6. ročník základní školy. Prometheus, Praha 1999.  ISBN 80-7196-144-2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Guest</dc:creator>
  <cp:lastModifiedBy>Dana</cp:lastModifiedBy>
  <cp:revision>75</cp:revision>
  <dcterms:created xsi:type="dcterms:W3CDTF">2013-03-03T19:06:09Z</dcterms:created>
  <dcterms:modified xsi:type="dcterms:W3CDTF">2020-05-25T17:47:33Z</dcterms:modified>
</cp:coreProperties>
</file>