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4" r:id="rId4"/>
    <p:sldId id="278" r:id="rId5"/>
    <p:sldId id="282" r:id="rId6"/>
    <p:sldId id="283" r:id="rId7"/>
    <p:sldId id="288" r:id="rId8"/>
    <p:sldId id="285" r:id="rId9"/>
    <p:sldId id="286" r:id="rId10"/>
    <p:sldId id="287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09D"/>
    <a:srgbClr val="8A8654"/>
    <a:srgbClr val="447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E766A-26E8-4FE8-8228-F92425923835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6840F-D816-4913-9E82-4D5D2974B0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50D67-11AA-4446-B654-166E65297680}" type="datetimeFigureOut">
              <a:rPr lang="cs-CZ" smtClean="0"/>
              <a:pPr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AA2DA-F9F8-4EBE-AD67-33AAA0DD90E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eativecommons.cz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../Geogebra%20pracovn&#237;/Troj&#250;heln&#237;kov&#225;%20nerovnost%20II,%20a%20&#8211;%20&#345;e&#353;en&#237;.ggb" TargetMode="External"/><Relationship Id="rId3" Type="http://schemas.openxmlformats.org/officeDocument/2006/relationships/hyperlink" Target="../Geogebra%20pracovn&#237;/Troj&#250;heln&#237;kov&#225;%20nerovnost%20-%20&#345;e&#353;en&#237;.ggb" TargetMode="External"/><Relationship Id="rId7" Type="http://schemas.openxmlformats.org/officeDocument/2006/relationships/hyperlink" Target="../Geogebra%20pracovn&#237;/Troj&#250;heln&#237;kov&#225;%20nerovnost%20c%20-%20&#345;e&#353;en&#237;.ggb" TargetMode="External"/><Relationship Id="rId2" Type="http://schemas.openxmlformats.org/officeDocument/2006/relationships/hyperlink" Target="../Geogebra%20pracovn&#237;/Troj&#250;heln&#237;kov&#225;%20nerovnost.gg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Geogebra%20pracovn&#237;/Troj&#250;heln&#237;kov&#225;%20nerovnost%20b%20-%20&#345;e&#353;en&#237;.ggb" TargetMode="External"/><Relationship Id="rId5" Type="http://schemas.openxmlformats.org/officeDocument/2006/relationships/hyperlink" Target="../Geogebra%20pracovn&#237;/Troj&#250;heln&#237;kov&#225;%20nerovnost%20a%20-%20&#345;e&#353;en&#237;.ggb" TargetMode="External"/><Relationship Id="rId10" Type="http://schemas.openxmlformats.org/officeDocument/2006/relationships/hyperlink" Target="../Geogebra%20pracovn&#237;/Troj&#250;heln&#237;kov&#225;%20nerovnost%20II,%20c%20&#8211;%20&#345;e&#353;en&#237;.ggb" TargetMode="External"/><Relationship Id="rId4" Type="http://schemas.openxmlformats.org/officeDocument/2006/relationships/hyperlink" Target="../Geogebra%20pracovn&#237;/Troj&#250;heln&#237;kov&#225;%20nerovnost%20I.ggb" TargetMode="External"/><Relationship Id="rId9" Type="http://schemas.openxmlformats.org/officeDocument/2006/relationships/hyperlink" Target="../Geogebra%20pracovn&#237;/Troj&#250;heln&#237;kov&#225;%20nerovnost%20II,%20b%20&#8211;%20&#345;e&#353;en&#237;.ggb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m/bxmtyfu4" TargetMode="External"/><Relationship Id="rId2" Type="http://schemas.openxmlformats.org/officeDocument/2006/relationships/hyperlink" Target="https://www.geogebra.org/m/zgwu9ed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m/va9csegn" TargetMode="External"/><Relationship Id="rId2" Type="http://schemas.openxmlformats.org/officeDocument/2006/relationships/hyperlink" Target="https://www.geogebra.org/m/has3jbn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eogebra.org/m/psha4na4" TargetMode="External"/><Relationship Id="rId4" Type="http://schemas.openxmlformats.org/officeDocument/2006/relationships/hyperlink" Target="https://www.geogebra.org/m/e4b2frsh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m/tvb3jxmp" TargetMode="External"/><Relationship Id="rId2" Type="http://schemas.openxmlformats.org/officeDocument/2006/relationships/hyperlink" Target="https://www.geogebra.org/m/xrryyfk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eogebra.org/m/vwkup5c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306317"/>
              </p:ext>
            </p:extLst>
          </p:nvPr>
        </p:nvGraphicFramePr>
        <p:xfrm>
          <a:off x="571500" y="785813"/>
          <a:ext cx="7643866" cy="5040595"/>
        </p:xfrm>
        <a:graphic>
          <a:graphicData uri="http://schemas.openxmlformats.org/drawingml/2006/table">
            <a:tbl>
              <a:tblPr/>
              <a:tblGrid>
                <a:gridCol w="2593902"/>
                <a:gridCol w="5049964"/>
              </a:tblGrid>
              <a:tr h="357190">
                <a:tc>
                  <a:txBody>
                    <a:bodyPr/>
                    <a:lstStyle/>
                    <a:p>
                      <a:pPr marL="72000" lvl="1"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Kód pracovního </a:t>
                      </a:r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listu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11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VY_32_INOVACE_M_6_PR_27</a:t>
                      </a:r>
                      <a:endParaRPr lang="cs-CZ" sz="1100" dirty="0" smtClean="0"/>
                    </a:p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Mgr. Dana</a:t>
                      </a:r>
                      <a:r>
                        <a:rPr lang="cs-CZ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11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Prašivková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Datum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22. 4. 2013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188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Předmět (</a:t>
                      </a:r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tematický </a:t>
                      </a: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okruh)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Matematika – geometrie v rovině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Ročník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14">
                <a:tc>
                  <a:txBody>
                    <a:bodyPr/>
                    <a:lstStyle/>
                    <a:p>
                      <a:pPr marL="72000" algn="l" fontAlgn="t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Anotace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  <a:r>
                        <a:rPr lang="cs-CZ" sz="1100" dirty="0" smtClean="0"/>
                        <a:t>rezentace a</a:t>
                      </a:r>
                      <a:r>
                        <a:rPr lang="cs-CZ" sz="1100" baseline="0" dirty="0" smtClean="0"/>
                        <a:t> procvičení  pojmu trojúhelníková nerovnost pomocí </a:t>
                      </a:r>
                      <a:r>
                        <a:rPr lang="cs-CZ" sz="1100" dirty="0" smtClean="0"/>
                        <a:t>matematického softwaru</a:t>
                      </a:r>
                      <a:r>
                        <a:rPr lang="cs-CZ" sz="1100" baseline="0" dirty="0" smtClean="0"/>
                        <a:t> </a:t>
                      </a:r>
                      <a:r>
                        <a:rPr lang="cs-CZ" sz="1100" baseline="0" dirty="0" err="1" smtClean="0"/>
                        <a:t>Geogebra</a:t>
                      </a:r>
                      <a:r>
                        <a:rPr lang="cs-CZ" sz="1100" baseline="0" dirty="0" smtClean="0"/>
                        <a:t>. </a:t>
                      </a:r>
                      <a:r>
                        <a:rPr lang="cs-CZ" sz="1100" dirty="0" smtClean="0"/>
                        <a:t>Dynamický geometrický software je interaktivní geometrický náčrtník, který umožňuje nový způsob ověřování hypotéz, či objevování nových vlastností. </a:t>
                      </a:r>
                      <a:endParaRPr lang="cs-CZ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100" dirty="0" smtClean="0"/>
                    </a:p>
                    <a:p>
                      <a:pPr algn="l" fontAlgn="t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Licence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hlinkClick r:id="rId2"/>
                        </a:rPr>
                        <a:t>Creative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hlinkClick r:id="rId2"/>
                        </a:rPr>
                        <a:t> </a:t>
                      </a:r>
                      <a:r>
                        <a:rPr lang="cs-CZ" sz="11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  <a:hlinkClick r:id="rId2"/>
                        </a:rPr>
                        <a:t>Commons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hlinkClick r:id="rId2"/>
                        </a:rPr>
                        <a:t> – Uveďte autora-Neužívejte komerčně-Nezasahujte do díla 3.0 Česko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Ověřeno a zapsáno v třídní </a:t>
                      </a:r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knize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  <a:r>
                        <a:rPr lang="cs-CZ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5.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2013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687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Třída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</a:t>
                      </a:r>
                      <a:r>
                        <a:rPr lang="cs-CZ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54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Datum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  <a:r>
                        <a:rPr lang="cs-CZ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5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 2013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750">
                <a:tc>
                  <a:txBody>
                    <a:bodyPr/>
                    <a:lstStyle/>
                    <a:p>
                      <a:pPr marL="72000"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Vyučující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Mgr. Dana </a:t>
                      </a:r>
                      <a:r>
                        <a:rPr lang="cs-CZ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Prašivková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321297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95536" y="548681"/>
            <a:ext cx="8496944" cy="576064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cs-CZ" dirty="0"/>
              <a:t>Z trojúhelníkové nerovnosti vyplývá, že stačí sečíst dvě </a:t>
            </a:r>
            <a:r>
              <a:rPr lang="cs-CZ" dirty="0" smtClean="0"/>
              <a:t>nejkratší </a:t>
            </a:r>
            <a:r>
              <a:rPr lang="cs-CZ" dirty="0"/>
              <a:t>strany a porovnat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se </a:t>
            </a:r>
            <a:r>
              <a:rPr lang="cs-CZ" dirty="0"/>
              <a:t>stranou třetí.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</a:p>
          <a:p>
            <a:pPr marL="0" indent="0">
              <a:buNone/>
            </a:pPr>
            <a:r>
              <a:rPr lang="cs-CZ"/>
              <a:t> </a:t>
            </a:r>
            <a:r>
              <a:rPr lang="cs-CZ" smtClean="0"/>
              <a:t>    </a:t>
            </a:r>
            <a:r>
              <a:rPr lang="cs-CZ" smtClean="0"/>
              <a:t>554 </a:t>
            </a:r>
            <a:r>
              <a:rPr lang="cs-CZ" dirty="0" smtClean="0"/>
              <a:t>cm + 296 cm = 850 cm</a:t>
            </a:r>
          </a:p>
          <a:p>
            <a:pPr marL="0" indent="0">
              <a:buNone/>
            </a:pPr>
            <a:r>
              <a:rPr lang="cs-CZ" dirty="0" smtClean="0"/>
              <a:t>     850 cm </a:t>
            </a:r>
            <a:r>
              <a:rPr lang="cs-CZ" dirty="0" smtClean="0">
                <a:latin typeface="Times New Roman"/>
                <a:cs typeface="Times New Roman"/>
              </a:rPr>
              <a:t>&lt; </a:t>
            </a:r>
            <a:r>
              <a:rPr lang="cs-CZ" dirty="0" smtClean="0"/>
              <a:t>900 cm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>
                <a:solidFill>
                  <a:srgbClr val="FF0000"/>
                </a:solidFill>
              </a:rPr>
              <a:t>Konstrukci reklamy nelze sestavit.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>
              <a:solidFill>
                <a:srgbClr val="7030A0"/>
              </a:solidFill>
            </a:endParaRPr>
          </a:p>
          <a:p>
            <a:pPr lvl="0" algn="just">
              <a:buNone/>
              <a:defRPr/>
            </a:pPr>
            <a:endParaRPr lang="cs-CZ" dirty="0" smtClean="0"/>
          </a:p>
          <a:p>
            <a:pPr lvl="0" algn="just">
              <a:defRPr/>
            </a:pPr>
            <a:endParaRPr lang="cs-CZ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712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Použitý materiál: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b="1" cap="all" dirty="0" smtClean="0"/>
              <a:t>ODVÁRKO, O., KADLEČEK, J</a:t>
            </a:r>
            <a:r>
              <a:rPr lang="cs-CZ" sz="1800" dirty="0" smtClean="0"/>
              <a:t>.: </a:t>
            </a:r>
            <a:r>
              <a:rPr lang="cs-CZ" sz="1800" i="1" dirty="0" smtClean="0"/>
              <a:t>Matematika pro 6. ročník základní školy</a:t>
            </a:r>
            <a:r>
              <a:rPr lang="cs-CZ" sz="1800" dirty="0" smtClean="0"/>
              <a:t>. </a:t>
            </a:r>
            <a:r>
              <a:rPr lang="cs-CZ" sz="1800" dirty="0" err="1" smtClean="0"/>
              <a:t>Prometheus</a:t>
            </a:r>
            <a:r>
              <a:rPr lang="cs-CZ" sz="1800" dirty="0" smtClean="0"/>
              <a:t>, Praha 1999. </a:t>
            </a:r>
            <a:br>
              <a:rPr lang="cs-CZ" sz="1800" dirty="0" smtClean="0"/>
            </a:br>
            <a:r>
              <a:rPr lang="cs-CZ" sz="1800" dirty="0" smtClean="0"/>
              <a:t>ISBN 80-7196-144-2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844824"/>
            <a:ext cx="4042792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Přílohy:</a:t>
            </a:r>
          </a:p>
          <a:p>
            <a:r>
              <a:rPr lang="cs-CZ" sz="1600" dirty="0">
                <a:hlinkClick r:id="rId2" action="ppaction://hlinkfile"/>
              </a:rPr>
              <a:t>Trojúhelníková nerovnost </a:t>
            </a:r>
            <a:endParaRPr lang="cs-CZ" sz="1600" dirty="0"/>
          </a:p>
          <a:p>
            <a:r>
              <a:rPr lang="cs-CZ" sz="1600" dirty="0">
                <a:hlinkClick r:id="rId3" action="ppaction://hlinkfile"/>
              </a:rPr>
              <a:t>Trojúhelníková nerovnost </a:t>
            </a:r>
            <a:r>
              <a:rPr lang="cs-CZ" sz="1600" dirty="0" smtClean="0">
                <a:hlinkClick r:id="rId3" action="ppaction://hlinkfile"/>
              </a:rPr>
              <a:t>– řešení</a:t>
            </a:r>
            <a:endParaRPr lang="cs-CZ" sz="1600" dirty="0" smtClean="0"/>
          </a:p>
          <a:p>
            <a:r>
              <a:rPr lang="cs-CZ" sz="1600" dirty="0">
                <a:hlinkClick r:id="rId4" action="ppaction://hlinkfile"/>
              </a:rPr>
              <a:t>Trojúhelníková nerovnost I</a:t>
            </a:r>
            <a:endParaRPr lang="cs-CZ" sz="1600" dirty="0"/>
          </a:p>
          <a:p>
            <a:r>
              <a:rPr lang="cs-CZ" sz="1600" dirty="0">
                <a:hlinkClick r:id="rId5" action="ppaction://hlinkfile"/>
              </a:rPr>
              <a:t>Trojúhelníková nerovnost a – řešení</a:t>
            </a:r>
            <a:endParaRPr lang="cs-CZ" sz="1600" dirty="0"/>
          </a:p>
          <a:p>
            <a:r>
              <a:rPr lang="cs-CZ" sz="1600" dirty="0">
                <a:hlinkClick r:id="rId6" action="ppaction://hlinkfile"/>
              </a:rPr>
              <a:t>Trojúhelníková nerovnost b – řešení</a:t>
            </a:r>
            <a:endParaRPr lang="cs-CZ" sz="1600" dirty="0"/>
          </a:p>
          <a:p>
            <a:r>
              <a:rPr lang="cs-CZ" sz="1600" dirty="0">
                <a:hlinkClick r:id="rId7" action="ppaction://hlinkfile"/>
              </a:rPr>
              <a:t>Trojúhelníková nerovnost c – </a:t>
            </a:r>
            <a:r>
              <a:rPr lang="cs-CZ" sz="1600" dirty="0" smtClean="0">
                <a:hlinkClick r:id="rId7" action="ppaction://hlinkfile"/>
              </a:rPr>
              <a:t>řešení</a:t>
            </a:r>
            <a:endParaRPr lang="cs-CZ" sz="1600" dirty="0" smtClean="0"/>
          </a:p>
          <a:p>
            <a:r>
              <a:rPr lang="cs-CZ" sz="1600" dirty="0">
                <a:hlinkClick r:id="rId8" action="ppaction://hlinkfile"/>
              </a:rPr>
              <a:t>Trojúhelníková nerovnost II, a – řešení</a:t>
            </a:r>
            <a:endParaRPr lang="cs-CZ" sz="1600" dirty="0"/>
          </a:p>
          <a:p>
            <a:r>
              <a:rPr lang="cs-CZ" sz="1600" dirty="0">
                <a:hlinkClick r:id="rId9" action="ppaction://hlinkfile"/>
              </a:rPr>
              <a:t>Trojúhelníková nerovnost II, b – řešení</a:t>
            </a:r>
            <a:endParaRPr lang="cs-CZ" sz="1600" dirty="0"/>
          </a:p>
          <a:p>
            <a:r>
              <a:rPr lang="cs-CZ" sz="1600" dirty="0">
                <a:hlinkClick r:id="rId10" action="ppaction://hlinkfile"/>
              </a:rPr>
              <a:t>Trojúhelníková nerovnost II, c – řešení</a:t>
            </a: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pPr lvl="0"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 lvl="0"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 lvl="0"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 lvl="0" algn="just">
              <a:defRPr/>
            </a:pPr>
            <a:endParaRPr lang="cs-CZ" sz="1600" dirty="0" smtClean="0"/>
          </a:p>
          <a:p>
            <a:pPr lvl="0"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 lvl="0"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 lvl="0"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 algn="just">
              <a:defRPr/>
            </a:pPr>
            <a:endParaRPr lang="cs-CZ" sz="1600" dirty="0" smtClean="0"/>
          </a:p>
          <a:p>
            <a:pPr algn="just">
              <a:defRPr/>
            </a:pPr>
            <a:endParaRPr lang="cs-CZ" sz="1600" dirty="0" smtClean="0"/>
          </a:p>
          <a:p>
            <a:pPr lvl="0" algn="just">
              <a:defRPr/>
            </a:pPr>
            <a:endParaRPr lang="cs-CZ" sz="1600" dirty="0" smtClean="0"/>
          </a:p>
          <a:p>
            <a:pPr lvl="0" algn="just">
              <a:defRPr/>
            </a:pPr>
            <a:endParaRPr lang="cs-CZ" sz="1600" dirty="0" smtClean="0"/>
          </a:p>
          <a:p>
            <a:pPr algn="just">
              <a:defRPr/>
            </a:pPr>
            <a:endParaRPr lang="cs-CZ" sz="16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642938"/>
            <a:ext cx="178593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214688" y="642938"/>
          <a:ext cx="4643470" cy="1071572"/>
        </p:xfrm>
        <a:graphic>
          <a:graphicData uri="http://schemas.openxmlformats.org/drawingml/2006/table">
            <a:tbl>
              <a:tblPr/>
              <a:tblGrid>
                <a:gridCol w="4643470"/>
              </a:tblGrid>
              <a:tr h="267893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Základní škola Nový Jičín, Jubilejní 3, 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příspěvková organizace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Název projektu: Modernizace výuky</a:t>
                      </a:r>
                      <a:endParaRPr lang="cs-CZ" sz="12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Operační program Vzdělávání pro konkurenceschopnost,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č. projektu CZ.1.07/1.4.00/21.3493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Nadpis 8"/>
          <p:cNvSpPr txBox="1">
            <a:spLocks/>
          </p:cNvSpPr>
          <p:nvPr/>
        </p:nvSpPr>
        <p:spPr>
          <a:xfrm>
            <a:off x="683568" y="2852936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800" b="1" noProof="0" dirty="0" smtClean="0">
                <a:latin typeface="+mj-lt"/>
                <a:ea typeface="+mj-ea"/>
                <a:cs typeface="+mj-cs"/>
              </a:rPr>
              <a:t>Trojúhelníková nerovnost</a:t>
            </a:r>
            <a:endParaRPr kumimoji="0" lang="cs-CZ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7" descr="F:\EUPŠ DLOUHA 56_VZORY-NÁVRHY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5373216"/>
            <a:ext cx="5761037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321297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</p:spPr>
        <p:txBody>
          <a:bodyPr>
            <a:normAutofit fontScale="77500" lnSpcReduction="20000"/>
          </a:bodyPr>
          <a:lstStyle/>
          <a:p>
            <a:pPr marL="0">
              <a:buNone/>
            </a:pPr>
            <a:r>
              <a:rPr lang="cs-CZ" dirty="0" smtClean="0"/>
              <a:t>Je dán obecný trojúhelník </a:t>
            </a:r>
            <a:r>
              <a:rPr lang="cs-CZ" i="1" dirty="0" smtClean="0"/>
              <a:t>ABC</a:t>
            </a:r>
            <a:r>
              <a:rPr lang="cs-CZ" dirty="0" smtClean="0"/>
              <a:t> s neměnnými stranami </a:t>
            </a:r>
            <a:r>
              <a:rPr lang="cs-CZ" i="1" dirty="0" smtClean="0"/>
              <a:t>a = 4, </a:t>
            </a:r>
            <a:br>
              <a:rPr lang="cs-CZ" i="1" dirty="0" smtClean="0"/>
            </a:br>
            <a:r>
              <a:rPr lang="cs-CZ" i="1" dirty="0" smtClean="0"/>
              <a:t>b = 5  </a:t>
            </a:r>
            <a:r>
              <a:rPr lang="cs-CZ" dirty="0" smtClean="0"/>
              <a:t>a pohyblivou stranou </a:t>
            </a:r>
            <a:r>
              <a:rPr lang="cs-CZ" i="1" dirty="0" smtClean="0"/>
              <a:t>c.</a:t>
            </a:r>
            <a:r>
              <a:rPr lang="cs-CZ" dirty="0" smtClean="0"/>
              <a:t> </a:t>
            </a:r>
          </a:p>
          <a:p>
            <a:pPr marL="514350" indent="-514350">
              <a:buAutoNum type="arabicPeriod"/>
            </a:pPr>
            <a:r>
              <a:rPr lang="cs-CZ" dirty="0" smtClean="0"/>
              <a:t>Otevřete odkaz a pohybem krajních bodů úsečky </a:t>
            </a:r>
            <a:r>
              <a:rPr lang="cs-CZ" i="1" dirty="0" smtClean="0"/>
              <a:t>AB</a:t>
            </a:r>
            <a:r>
              <a:rPr lang="cs-CZ" dirty="0" smtClean="0"/>
              <a:t> zjistěte, kdy nelze trojúhelník </a:t>
            </a:r>
            <a:r>
              <a:rPr lang="cs-CZ" i="1" dirty="0" smtClean="0"/>
              <a:t>ABC</a:t>
            </a:r>
            <a:r>
              <a:rPr lang="cs-CZ" dirty="0" smtClean="0"/>
              <a:t> sestrojit.  </a:t>
            </a:r>
          </a:p>
          <a:p>
            <a:pPr marL="514350" indent="-514350">
              <a:buAutoNum type="arabicPeriod"/>
            </a:pPr>
            <a:r>
              <a:rPr lang="cs-CZ" dirty="0" smtClean="0"/>
              <a:t>Jakou velikost strana </a:t>
            </a:r>
            <a:r>
              <a:rPr lang="cs-CZ" i="1" dirty="0" smtClean="0"/>
              <a:t>c</a:t>
            </a:r>
            <a:r>
              <a:rPr lang="cs-CZ" dirty="0" smtClean="0"/>
              <a:t> musí mít, abychom trojúhelník </a:t>
            </a:r>
            <a:r>
              <a:rPr lang="cs-CZ" i="1" dirty="0" smtClean="0"/>
              <a:t>ABC</a:t>
            </a:r>
            <a:r>
              <a:rPr lang="cs-CZ" dirty="0" smtClean="0"/>
              <a:t> dokázali sestrojit? Vyber jednu správnou odpověď </a:t>
            </a:r>
            <a:br>
              <a:rPr lang="cs-CZ" dirty="0" smtClean="0"/>
            </a:br>
            <a:r>
              <a:rPr lang="cs-CZ" dirty="0" smtClean="0"/>
              <a:t>z nabídky. </a:t>
            </a:r>
          </a:p>
          <a:p>
            <a:pPr marL="514350" indent="-514350">
              <a:buAutoNum type="arabicPeriod"/>
            </a:pPr>
            <a:endParaRPr lang="cs-CZ" dirty="0" smtClean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Trojúhelníková nerovnost 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Trojúhelníková nerovnost - řešení</a:t>
            </a:r>
            <a:endParaRPr lang="cs-CZ" dirty="0" smtClean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424974" y="404664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cs-CZ" sz="5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7048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395536" y="260648"/>
            <a:ext cx="8352928" cy="1080120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Trojúhelníková nerovnost</a:t>
            </a: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cs-CZ" sz="4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321297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95536" y="2204864"/>
            <a:ext cx="8352928" cy="396044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pPr lvl="0" algn="just">
              <a:defRPr/>
            </a:pPr>
            <a:r>
              <a:rPr lang="cs-CZ" dirty="0"/>
              <a:t>Aby </a:t>
            </a:r>
            <a:r>
              <a:rPr lang="cs-CZ" dirty="0" smtClean="0"/>
              <a:t>trojúhelník </a:t>
            </a:r>
            <a:r>
              <a:rPr lang="cs-CZ" i="1" dirty="0" smtClean="0"/>
              <a:t>ABC</a:t>
            </a:r>
            <a:r>
              <a:rPr lang="cs-CZ" dirty="0" smtClean="0"/>
              <a:t> </a:t>
            </a:r>
            <a:r>
              <a:rPr lang="cs-CZ" dirty="0"/>
              <a:t>o stranách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cs-CZ" i="1" dirty="0" smtClean="0"/>
              <a:t>c</a:t>
            </a:r>
            <a:r>
              <a:rPr lang="cs-CZ" dirty="0"/>
              <a:t> </a:t>
            </a:r>
            <a:r>
              <a:rPr lang="cs-CZ" dirty="0" smtClean="0"/>
              <a:t>existoval</a:t>
            </a:r>
            <a:r>
              <a:rPr lang="cs-CZ" dirty="0"/>
              <a:t>, musí platit </a:t>
            </a:r>
            <a:r>
              <a:rPr lang="cs-CZ" b="1" dirty="0" smtClean="0"/>
              <a:t>trojúhelníková nerovnost</a:t>
            </a:r>
            <a:r>
              <a:rPr lang="cs-CZ" dirty="0" smtClean="0"/>
              <a:t>.</a:t>
            </a:r>
          </a:p>
          <a:p>
            <a:pPr algn="just">
              <a:defRPr/>
            </a:pPr>
            <a:r>
              <a:rPr lang="cs-CZ" dirty="0" smtClean="0"/>
              <a:t>To znamená, že součet délek libovolných dvou stran v každém trojúhelníku musí být větší než délka třetí strany. </a:t>
            </a:r>
            <a:endParaRPr lang="cs-CZ" dirty="0" smtClean="0">
              <a:solidFill>
                <a:srgbClr val="7030A0"/>
              </a:solidFill>
            </a:endParaRPr>
          </a:p>
          <a:p>
            <a:pPr lvl="0" algn="just">
              <a:buNone/>
              <a:defRPr/>
            </a:pPr>
            <a:endParaRPr lang="cs-CZ" dirty="0">
              <a:solidFill>
                <a:srgbClr val="7030A0"/>
              </a:solidFill>
            </a:endParaRPr>
          </a:p>
          <a:p>
            <a:pPr lvl="0" algn="just">
              <a:buNone/>
              <a:defRPr/>
            </a:pPr>
            <a:endParaRPr lang="cs-CZ" dirty="0" smtClean="0"/>
          </a:p>
          <a:p>
            <a:pPr lvl="0" algn="just">
              <a:defRPr/>
            </a:pPr>
            <a:endParaRPr lang="cs-CZ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i="1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395536" y="1196752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cs-CZ" sz="5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321297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504056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</p:spPr>
        <p:txBody>
          <a:bodyPr>
            <a:noAutofit/>
          </a:bodyPr>
          <a:lstStyle/>
          <a:p>
            <a:pPr marL="0">
              <a:buNone/>
            </a:pPr>
            <a:r>
              <a:rPr lang="cs-CZ" sz="2200" dirty="0" smtClean="0"/>
              <a:t>Je dán </a:t>
            </a:r>
            <a:r>
              <a:rPr lang="cs-CZ" sz="2200" i="1" dirty="0" smtClean="0">
                <a:cs typeface="Times New Roman"/>
              </a:rPr>
              <a:t>∆ ABC </a:t>
            </a:r>
            <a:r>
              <a:rPr lang="cs-CZ" sz="2200" dirty="0" smtClean="0">
                <a:cs typeface="Times New Roman"/>
              </a:rPr>
              <a:t>s neměnnými stranami </a:t>
            </a:r>
            <a:r>
              <a:rPr lang="cs-CZ" sz="2200" i="1" dirty="0" smtClean="0">
                <a:cs typeface="Times New Roman"/>
              </a:rPr>
              <a:t>a = 6, b = 7 </a:t>
            </a:r>
            <a:r>
              <a:rPr lang="cs-CZ" sz="2200" dirty="0" smtClean="0">
                <a:cs typeface="Times New Roman"/>
              </a:rPr>
              <a:t>a pohyblivou stranou </a:t>
            </a:r>
            <a:r>
              <a:rPr lang="cs-CZ" sz="2200" i="1" dirty="0" smtClean="0">
                <a:cs typeface="Times New Roman"/>
              </a:rPr>
              <a:t>c</a:t>
            </a:r>
            <a:r>
              <a:rPr lang="cs-CZ" sz="2200" dirty="0" smtClean="0">
                <a:cs typeface="Times New Roman"/>
              </a:rPr>
              <a:t>. Otevřete odkaz „Trojúhelníková nerovnost I“ a vytvořte pohybem krajních bodů úsečky </a:t>
            </a:r>
            <a:r>
              <a:rPr lang="cs-CZ" sz="2200" i="1" dirty="0" smtClean="0">
                <a:cs typeface="Times New Roman"/>
              </a:rPr>
              <a:t>AB </a:t>
            </a:r>
            <a:r>
              <a:rPr lang="cs-CZ" sz="2200" dirty="0" smtClean="0">
                <a:cs typeface="Times New Roman"/>
              </a:rPr>
              <a:t>trojúhelník</a:t>
            </a:r>
            <a:r>
              <a:rPr lang="cs-CZ" sz="2200" i="1" dirty="0" smtClean="0">
                <a:cs typeface="Times New Roman"/>
              </a:rPr>
              <a:t> ABC</a:t>
            </a:r>
            <a:r>
              <a:rPr lang="cs-CZ" sz="2200" dirty="0" smtClean="0">
                <a:cs typeface="Times New Roman"/>
              </a:rPr>
              <a:t>, který má délky stran:</a:t>
            </a:r>
          </a:p>
          <a:p>
            <a:pPr>
              <a:buNone/>
            </a:pPr>
            <a:r>
              <a:rPr lang="cs-CZ" sz="2200" dirty="0" smtClean="0">
                <a:cs typeface="Times New Roman"/>
              </a:rPr>
              <a:t>a) </a:t>
            </a:r>
            <a:r>
              <a:rPr lang="cs-CZ" sz="2200" i="1" dirty="0" smtClean="0">
                <a:cs typeface="Times New Roman"/>
              </a:rPr>
              <a:t>a</a:t>
            </a:r>
            <a:r>
              <a:rPr lang="cs-CZ" sz="2200" dirty="0" smtClean="0">
                <a:cs typeface="Times New Roman"/>
              </a:rPr>
              <a:t> = 6, </a:t>
            </a:r>
            <a:r>
              <a:rPr lang="cs-CZ" sz="2200" i="1" dirty="0" smtClean="0">
                <a:cs typeface="Times New Roman"/>
              </a:rPr>
              <a:t>b</a:t>
            </a:r>
            <a:r>
              <a:rPr lang="cs-CZ" sz="2200" dirty="0" smtClean="0">
                <a:cs typeface="Times New Roman"/>
              </a:rPr>
              <a:t> = </a:t>
            </a:r>
            <a:r>
              <a:rPr lang="cs-CZ" sz="2200" dirty="0">
                <a:cs typeface="Times New Roman"/>
              </a:rPr>
              <a:t>7</a:t>
            </a:r>
            <a:r>
              <a:rPr lang="cs-CZ" sz="2200" dirty="0" smtClean="0">
                <a:cs typeface="Times New Roman"/>
              </a:rPr>
              <a:t>, </a:t>
            </a:r>
            <a:r>
              <a:rPr lang="cs-CZ" sz="2200" i="1" dirty="0" smtClean="0">
                <a:cs typeface="Times New Roman"/>
              </a:rPr>
              <a:t>c</a:t>
            </a:r>
            <a:r>
              <a:rPr lang="cs-CZ" sz="2200" dirty="0" smtClean="0">
                <a:cs typeface="Times New Roman"/>
              </a:rPr>
              <a:t> = 8,</a:t>
            </a:r>
          </a:p>
          <a:p>
            <a:pPr>
              <a:buNone/>
            </a:pPr>
            <a:r>
              <a:rPr lang="cs-CZ" sz="2200" dirty="0" smtClean="0">
                <a:cs typeface="Times New Roman"/>
              </a:rPr>
              <a:t>b) </a:t>
            </a:r>
            <a:r>
              <a:rPr lang="cs-CZ" sz="2200" i="1" dirty="0">
                <a:cs typeface="Times New Roman"/>
              </a:rPr>
              <a:t>a</a:t>
            </a:r>
            <a:r>
              <a:rPr lang="cs-CZ" sz="2200" dirty="0">
                <a:cs typeface="Times New Roman"/>
              </a:rPr>
              <a:t> = 6, </a:t>
            </a:r>
            <a:r>
              <a:rPr lang="cs-CZ" sz="2200" i="1" dirty="0">
                <a:cs typeface="Times New Roman"/>
              </a:rPr>
              <a:t>b</a:t>
            </a:r>
            <a:r>
              <a:rPr lang="cs-CZ" sz="2200" dirty="0">
                <a:cs typeface="Times New Roman"/>
              </a:rPr>
              <a:t> = 7, </a:t>
            </a:r>
            <a:r>
              <a:rPr lang="cs-CZ" sz="2200" i="1" dirty="0">
                <a:cs typeface="Times New Roman"/>
              </a:rPr>
              <a:t>c</a:t>
            </a:r>
            <a:r>
              <a:rPr lang="cs-CZ" sz="2200" dirty="0">
                <a:cs typeface="Times New Roman"/>
              </a:rPr>
              <a:t> = </a:t>
            </a:r>
            <a:r>
              <a:rPr lang="cs-CZ" sz="2200" dirty="0" smtClean="0">
                <a:cs typeface="Times New Roman"/>
              </a:rPr>
              <a:t>13,</a:t>
            </a:r>
          </a:p>
          <a:p>
            <a:pPr>
              <a:buNone/>
            </a:pPr>
            <a:r>
              <a:rPr lang="cs-CZ" sz="2200" dirty="0" smtClean="0">
                <a:cs typeface="Times New Roman"/>
              </a:rPr>
              <a:t>c) </a:t>
            </a:r>
            <a:r>
              <a:rPr lang="cs-CZ" sz="2200" i="1" dirty="0">
                <a:cs typeface="Times New Roman"/>
              </a:rPr>
              <a:t>a</a:t>
            </a:r>
            <a:r>
              <a:rPr lang="cs-CZ" sz="2200" dirty="0">
                <a:cs typeface="Times New Roman"/>
              </a:rPr>
              <a:t> = 6, </a:t>
            </a:r>
            <a:r>
              <a:rPr lang="cs-CZ" sz="2200" i="1" dirty="0">
                <a:cs typeface="Times New Roman"/>
              </a:rPr>
              <a:t>b</a:t>
            </a:r>
            <a:r>
              <a:rPr lang="cs-CZ" sz="2200" dirty="0">
                <a:cs typeface="Times New Roman"/>
              </a:rPr>
              <a:t> = 7, </a:t>
            </a:r>
            <a:r>
              <a:rPr lang="cs-CZ" sz="2200" i="1" dirty="0">
                <a:cs typeface="Times New Roman"/>
              </a:rPr>
              <a:t>c</a:t>
            </a:r>
            <a:r>
              <a:rPr lang="cs-CZ" sz="2200" dirty="0">
                <a:cs typeface="Times New Roman"/>
              </a:rPr>
              <a:t> = </a:t>
            </a:r>
            <a:r>
              <a:rPr lang="cs-CZ" sz="2200" dirty="0" smtClean="0">
                <a:cs typeface="Times New Roman"/>
              </a:rPr>
              <a:t>15.</a:t>
            </a:r>
          </a:p>
          <a:p>
            <a:pPr>
              <a:buNone/>
            </a:pPr>
            <a:endParaRPr lang="cs-CZ" sz="2200" dirty="0" smtClean="0"/>
          </a:p>
          <a:p>
            <a:r>
              <a:rPr lang="cs-CZ" sz="2200" dirty="0" smtClean="0"/>
              <a:t>Zjistěte podle tzv. trojúhelníkové nerovnosti, zda lze dané trojúhelníky sestrojit. </a:t>
            </a:r>
          </a:p>
          <a:p>
            <a:r>
              <a:rPr lang="cs-CZ" sz="2200" dirty="0">
                <a:hlinkClick r:id="rId2"/>
              </a:rPr>
              <a:t>Trojúhelníková nerovnost I</a:t>
            </a:r>
            <a:endParaRPr lang="cs-CZ" sz="2200" dirty="0"/>
          </a:p>
          <a:p>
            <a:r>
              <a:rPr lang="cs-CZ" sz="2200" dirty="0">
                <a:hlinkClick r:id="rId3"/>
              </a:rPr>
              <a:t>Trojúhelníková nerovnost </a:t>
            </a:r>
            <a:r>
              <a:rPr lang="cs-CZ" sz="2200" dirty="0" smtClean="0">
                <a:hlinkClick r:id="rId3"/>
              </a:rPr>
              <a:t>a </a:t>
            </a:r>
            <a:r>
              <a:rPr lang="cs-CZ" sz="2200" dirty="0">
                <a:hlinkClick r:id="rId3"/>
              </a:rPr>
              <a:t>– řešení</a:t>
            </a:r>
            <a:endParaRPr lang="cs-CZ" sz="2200" dirty="0"/>
          </a:p>
          <a:p>
            <a:r>
              <a:rPr lang="cs-CZ" sz="2200" dirty="0">
                <a:hlinkClick r:id="rId4"/>
              </a:rPr>
              <a:t>Trojúhelníková nerovnost b</a:t>
            </a:r>
            <a:r>
              <a:rPr lang="cs-CZ" sz="2200" dirty="0" smtClean="0">
                <a:hlinkClick r:id="rId4"/>
              </a:rPr>
              <a:t> </a:t>
            </a:r>
            <a:r>
              <a:rPr lang="cs-CZ" sz="2200" dirty="0">
                <a:hlinkClick r:id="rId4"/>
              </a:rPr>
              <a:t>– řešení</a:t>
            </a:r>
            <a:endParaRPr lang="cs-CZ" sz="2200" dirty="0"/>
          </a:p>
          <a:p>
            <a:r>
              <a:rPr lang="cs-CZ" sz="2200" dirty="0">
                <a:hlinkClick r:id="rId5"/>
              </a:rPr>
              <a:t>Trojúhelníková nerovnost c</a:t>
            </a:r>
            <a:r>
              <a:rPr lang="cs-CZ" sz="2200" dirty="0" smtClean="0">
                <a:hlinkClick r:id="rId5"/>
              </a:rPr>
              <a:t> </a:t>
            </a:r>
            <a:r>
              <a:rPr lang="cs-CZ" sz="2200" dirty="0">
                <a:hlinkClick r:id="rId5"/>
              </a:rPr>
              <a:t>– </a:t>
            </a:r>
            <a:r>
              <a:rPr lang="cs-CZ" sz="2200" dirty="0" smtClean="0">
                <a:hlinkClick r:id="rId5"/>
              </a:rPr>
              <a:t>řešení</a:t>
            </a:r>
            <a:endParaRPr lang="cs-CZ" sz="2200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446856" y="404664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cs-CZ" sz="5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52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67544" y="260648"/>
            <a:ext cx="8280920" cy="1080120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Trojúhelníková nerovnost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2" y="321297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 každém trojúhelníku je součet délek libovolných dvou stran větší než délka třetí strany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Obecně platí tři </a:t>
            </a:r>
            <a:r>
              <a:rPr lang="cs-CZ" dirty="0" smtClean="0">
                <a:solidFill>
                  <a:srgbClr val="0070C0"/>
                </a:solidFill>
              </a:rPr>
              <a:t>nerovnosti:  </a:t>
            </a:r>
            <a:r>
              <a:rPr lang="cs-CZ" b="1" dirty="0" smtClean="0">
                <a:solidFill>
                  <a:srgbClr val="C00000"/>
                </a:solidFill>
              </a:rPr>
              <a:t>a </a:t>
            </a:r>
            <a:r>
              <a:rPr lang="cs-CZ" b="1" dirty="0">
                <a:solidFill>
                  <a:srgbClr val="C00000"/>
                </a:solidFill>
              </a:rPr>
              <a:t>+ b </a:t>
            </a:r>
            <a:r>
              <a:rPr lang="cs-CZ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&gt;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c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                                                   a </a:t>
            </a:r>
            <a:r>
              <a:rPr lang="cs-CZ" b="1" dirty="0">
                <a:solidFill>
                  <a:srgbClr val="C00000"/>
                </a:solidFill>
              </a:rPr>
              <a:t>+ c </a:t>
            </a:r>
            <a:r>
              <a:rPr lang="cs-CZ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&gt; </a:t>
            </a:r>
            <a:r>
              <a:rPr lang="cs-CZ" b="1" dirty="0" smtClean="0">
                <a:solidFill>
                  <a:srgbClr val="C00000"/>
                </a:solidFill>
              </a:rPr>
              <a:t>b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                                                   b </a:t>
            </a:r>
            <a:r>
              <a:rPr lang="cs-CZ" b="1" dirty="0">
                <a:solidFill>
                  <a:srgbClr val="C00000"/>
                </a:solidFill>
              </a:rPr>
              <a:t>+ c </a:t>
            </a:r>
            <a:r>
              <a:rPr lang="cs-CZ" b="1" dirty="0">
                <a:solidFill>
                  <a:srgbClr val="C00000"/>
                </a:solidFill>
                <a:latin typeface="Times New Roman"/>
                <a:cs typeface="Times New Roman"/>
              </a:rPr>
              <a:t>&gt;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a</a:t>
            </a:r>
            <a:endParaRPr lang="cs-CZ" b="1" dirty="0" smtClean="0">
              <a:solidFill>
                <a:srgbClr val="C00000"/>
              </a:solidFill>
            </a:endParaRPr>
          </a:p>
          <a:p>
            <a:endParaRPr lang="cs-CZ" dirty="0">
              <a:solidFill>
                <a:srgbClr val="7030A0"/>
              </a:solidFill>
            </a:endParaRPr>
          </a:p>
          <a:p>
            <a:pPr lvl="0" algn="just">
              <a:buNone/>
              <a:defRPr/>
            </a:pPr>
            <a:endParaRPr lang="cs-CZ" dirty="0" smtClean="0"/>
          </a:p>
          <a:p>
            <a:pPr lvl="0" algn="just">
              <a:defRPr/>
            </a:pPr>
            <a:endParaRPr lang="cs-CZ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252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321297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46856" y="1329556"/>
            <a:ext cx="8229600" cy="500723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Ověř výpočtem i rýsováním, zda lze trojúhelník </a:t>
            </a:r>
            <a:r>
              <a:rPr lang="cs-CZ" i="1" dirty="0" smtClean="0"/>
              <a:t>ABC</a:t>
            </a:r>
            <a:r>
              <a:rPr lang="cs-CZ" dirty="0" smtClean="0"/>
              <a:t> s uvedenými délkami stran sestrojit: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 smtClean="0"/>
              <a:t>a = 44 </a:t>
            </a:r>
            <a:r>
              <a:rPr lang="cs-CZ" dirty="0"/>
              <a:t>m</a:t>
            </a:r>
            <a:r>
              <a:rPr lang="cs-CZ" dirty="0" smtClean="0"/>
              <a:t>m, b = 18 mm, c = 62 mm; </a:t>
            </a:r>
          </a:p>
          <a:p>
            <a:pPr marL="514350" indent="-514350">
              <a:buAutoNum type="alphaLcParenR"/>
            </a:pPr>
            <a:r>
              <a:rPr lang="cs-CZ" dirty="0"/>
              <a:t>a</a:t>
            </a:r>
            <a:r>
              <a:rPr lang="cs-CZ" dirty="0" smtClean="0"/>
              <a:t> = 6 cm, b = 36 mm, c = 4,4 cm;</a:t>
            </a:r>
          </a:p>
          <a:p>
            <a:pPr marL="514350" indent="-514350">
              <a:buAutoNum type="alphaLcParenR" startAt="3"/>
            </a:pPr>
            <a:r>
              <a:rPr lang="cs-CZ" dirty="0"/>
              <a:t>a</a:t>
            </a:r>
            <a:r>
              <a:rPr lang="cs-CZ" dirty="0" smtClean="0"/>
              <a:t> = 27 mm, b = 3,7 cm, c = 8,7 cm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 ověření správnosti využijte animace:</a:t>
            </a:r>
            <a:endParaRPr lang="cs-CZ" dirty="0"/>
          </a:p>
          <a:p>
            <a:r>
              <a:rPr lang="cs-CZ" dirty="0">
                <a:hlinkClick r:id="rId2"/>
              </a:rPr>
              <a:t>Trojúhelníková nerovnost </a:t>
            </a:r>
            <a:r>
              <a:rPr lang="cs-CZ" dirty="0" smtClean="0">
                <a:hlinkClick r:id="rId2"/>
              </a:rPr>
              <a:t>II, a </a:t>
            </a:r>
            <a:r>
              <a:rPr lang="cs-CZ" dirty="0">
                <a:hlinkClick r:id="rId2"/>
              </a:rPr>
              <a:t>– řešení</a:t>
            </a:r>
            <a:endParaRPr lang="cs-CZ" dirty="0"/>
          </a:p>
          <a:p>
            <a:r>
              <a:rPr lang="cs-CZ" dirty="0">
                <a:hlinkClick r:id="rId3"/>
              </a:rPr>
              <a:t>Trojúhelníková nerovnost </a:t>
            </a:r>
            <a:r>
              <a:rPr lang="cs-CZ" dirty="0" smtClean="0">
                <a:hlinkClick r:id="rId3"/>
              </a:rPr>
              <a:t>II, b </a:t>
            </a:r>
            <a:r>
              <a:rPr lang="cs-CZ" dirty="0">
                <a:hlinkClick r:id="rId3"/>
              </a:rPr>
              <a:t>– řešení</a:t>
            </a:r>
            <a:endParaRPr lang="cs-CZ" dirty="0"/>
          </a:p>
          <a:p>
            <a:r>
              <a:rPr lang="cs-CZ" dirty="0">
                <a:hlinkClick r:id="rId4"/>
              </a:rPr>
              <a:t>Trojúhelníková nerovnost </a:t>
            </a:r>
            <a:r>
              <a:rPr lang="cs-CZ" dirty="0" smtClean="0">
                <a:hlinkClick r:id="rId4"/>
              </a:rPr>
              <a:t>II, c </a:t>
            </a:r>
            <a:r>
              <a:rPr lang="cs-CZ" dirty="0">
                <a:hlinkClick r:id="rId4"/>
              </a:rPr>
              <a:t>– řešení</a:t>
            </a:r>
            <a:endParaRPr lang="cs-CZ" dirty="0"/>
          </a:p>
          <a:p>
            <a:pPr marL="514350" indent="-514350">
              <a:buAutoNum type="alphaLcParenR" startAt="3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>
              <a:solidFill>
                <a:srgbClr val="7030A0"/>
              </a:solidFill>
            </a:endParaRPr>
          </a:p>
          <a:p>
            <a:pPr lvl="0" algn="just">
              <a:buNone/>
              <a:defRPr/>
            </a:pPr>
            <a:endParaRPr lang="cs-CZ" dirty="0" smtClean="0"/>
          </a:p>
          <a:p>
            <a:pPr lvl="0" algn="just">
              <a:defRPr/>
            </a:pPr>
            <a:endParaRPr lang="cs-CZ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i="1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3624" y="365983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cs-CZ" sz="5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569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321297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0304" y="1355690"/>
            <a:ext cx="8229600" cy="500723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Rozhodni, zda lze trojúhelník s uvedenými délkami stran sestrojit: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 smtClean="0"/>
              <a:t>4 cm, 5 cm, 6 cm                        b) 4 m, 6 m, 2 m</a:t>
            </a:r>
          </a:p>
          <a:p>
            <a:pPr marL="514350" indent="-514350">
              <a:buAutoNum type="alphaLcParenR" startAt="3"/>
            </a:pPr>
            <a:r>
              <a:rPr lang="cs-CZ" dirty="0" smtClean="0"/>
              <a:t>17 cm, 17 cm, 17 cm                 d) 48 m, 59 m, 90 m</a:t>
            </a:r>
          </a:p>
          <a:p>
            <a:pPr marL="514350" indent="-514350">
              <a:buAutoNum type="alphaLcParenR" startAt="5"/>
            </a:pPr>
            <a:r>
              <a:rPr lang="cs-CZ" dirty="0" smtClean="0"/>
              <a:t>6 dm, 6 dm, 12 dm                    f) 13,4 m; 6,2 m; 7,1 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2" action="ppaction://hlinksldjump"/>
              </a:rPr>
              <a:t>Řešení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 algn="just">
              <a:buAutoNum type="arabicPeriod" startAt="2"/>
            </a:pPr>
            <a:r>
              <a:rPr lang="cs-CZ" dirty="0" smtClean="0"/>
              <a:t>Čokoládovna chtěla postavit reklamu ve tvaru trojúhelníku. Firma jim poslala obvodové tyče konstrukce ve velikostech </a:t>
            </a:r>
            <a:r>
              <a:rPr lang="cs-CZ" i="1" dirty="0" smtClean="0"/>
              <a:t>900 cm, </a:t>
            </a:r>
            <a:br>
              <a:rPr lang="cs-CZ" i="1" dirty="0" smtClean="0"/>
            </a:br>
            <a:r>
              <a:rPr lang="cs-CZ" i="1" dirty="0" smtClean="0"/>
              <a:t>554 </a:t>
            </a:r>
            <a:r>
              <a:rPr lang="cs-CZ" i="1" dirty="0" smtClean="0"/>
              <a:t>cm a 296 cm</a:t>
            </a:r>
            <a:r>
              <a:rPr lang="cs-CZ" dirty="0" smtClean="0"/>
              <a:t>. Vypočítejte, zda konstrukci reklamy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do trojúhelníku sestaví.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3" action="ppaction://hlinksldjump"/>
              </a:rPr>
              <a:t>Řešení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>
              <a:solidFill>
                <a:srgbClr val="7030A0"/>
              </a:solidFill>
            </a:endParaRPr>
          </a:p>
          <a:p>
            <a:pPr lvl="0" algn="just">
              <a:buNone/>
              <a:defRPr/>
            </a:pPr>
            <a:endParaRPr lang="cs-CZ" dirty="0" smtClean="0"/>
          </a:p>
          <a:p>
            <a:pPr lvl="0" algn="just">
              <a:defRPr/>
            </a:pPr>
            <a:endParaRPr lang="cs-CZ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i="1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3624" y="365983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cs-CZ" sz="5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41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321297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23528" y="548681"/>
            <a:ext cx="8568952" cy="576064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</a:gra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1. Z trojúhelníkové nerovnosti vyplývá, že stačí sečíst dvě nejkratší strany </a:t>
            </a:r>
            <a:br>
              <a:rPr lang="cs-CZ" dirty="0" smtClean="0"/>
            </a:br>
            <a:r>
              <a:rPr lang="cs-CZ" dirty="0" smtClean="0"/>
              <a:t>    a porovnat se stranou třetí.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a)    4 cm + 5 cm = 9 </a:t>
            </a:r>
            <a:r>
              <a:rPr lang="cs-CZ" dirty="0"/>
              <a:t>cm           </a:t>
            </a:r>
            <a:r>
              <a:rPr lang="cs-CZ" dirty="0" smtClean="0"/>
              <a:t>b</a:t>
            </a:r>
            <a:r>
              <a:rPr lang="cs-CZ" dirty="0"/>
              <a:t>) 4 </a:t>
            </a:r>
            <a:r>
              <a:rPr lang="cs-CZ" dirty="0" smtClean="0"/>
              <a:t>m</a:t>
            </a:r>
            <a:r>
              <a:rPr lang="cs-CZ" dirty="0"/>
              <a:t> </a:t>
            </a:r>
            <a:r>
              <a:rPr lang="cs-CZ" dirty="0" smtClean="0"/>
              <a:t>+ </a:t>
            </a:r>
            <a:r>
              <a:rPr lang="cs-CZ" dirty="0"/>
              <a:t>2 </a:t>
            </a:r>
            <a:r>
              <a:rPr lang="cs-CZ" dirty="0" smtClean="0"/>
              <a:t>m = 6 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</a:t>
            </a:r>
            <a:r>
              <a:rPr lang="cs-CZ" dirty="0" smtClean="0">
                <a:solidFill>
                  <a:srgbClr val="00B050"/>
                </a:solidFill>
              </a:rPr>
              <a:t>a    +   b     </a:t>
            </a:r>
            <a:r>
              <a:rPr lang="cs-CZ" dirty="0" smtClean="0">
                <a:solidFill>
                  <a:srgbClr val="00B050"/>
                </a:solidFill>
                <a:latin typeface="Times New Roman"/>
                <a:cs typeface="Times New Roman"/>
              </a:rPr>
              <a:t>&gt;</a:t>
            </a:r>
            <a:r>
              <a:rPr lang="cs-CZ" dirty="0" smtClean="0">
                <a:solidFill>
                  <a:srgbClr val="00B050"/>
                </a:solidFill>
              </a:rPr>
              <a:t>     c</a:t>
            </a:r>
            <a:r>
              <a:rPr lang="cs-CZ" dirty="0" smtClean="0"/>
              <a:t>                     </a:t>
            </a:r>
            <a:r>
              <a:rPr lang="cs-CZ" dirty="0" smtClean="0">
                <a:solidFill>
                  <a:srgbClr val="00B050"/>
                </a:solidFill>
              </a:rPr>
              <a:t>a   +   </a:t>
            </a:r>
            <a:r>
              <a:rPr lang="cs-CZ" dirty="0">
                <a:solidFill>
                  <a:srgbClr val="00B050"/>
                </a:solidFill>
              </a:rPr>
              <a:t>c</a:t>
            </a:r>
            <a:r>
              <a:rPr lang="cs-CZ" dirty="0" smtClean="0">
                <a:solidFill>
                  <a:srgbClr val="00B050"/>
                </a:solidFill>
              </a:rPr>
              <a:t>   </a:t>
            </a:r>
            <a:r>
              <a:rPr lang="cs-CZ" dirty="0">
                <a:solidFill>
                  <a:srgbClr val="00B050"/>
                </a:solidFill>
              </a:rPr>
              <a:t>=   </a:t>
            </a:r>
            <a:r>
              <a:rPr lang="cs-CZ" dirty="0" smtClean="0">
                <a:solidFill>
                  <a:srgbClr val="00B050"/>
                </a:solidFill>
              </a:rPr>
              <a:t>b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9 cm </a:t>
            </a:r>
            <a:r>
              <a:rPr lang="cs-CZ" dirty="0" smtClean="0">
                <a:latin typeface="Times New Roman"/>
                <a:cs typeface="Times New Roman"/>
              </a:rPr>
              <a:t>&gt; </a:t>
            </a:r>
            <a:r>
              <a:rPr lang="cs-CZ" dirty="0" smtClean="0"/>
              <a:t>6 cm                        6 cm = 6 cm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Trojúhelník </a:t>
            </a:r>
            <a:r>
              <a:rPr lang="cs-CZ" b="1" dirty="0" smtClean="0">
                <a:solidFill>
                  <a:srgbClr val="FF0000"/>
                </a:solidFill>
              </a:rPr>
              <a:t>lze</a:t>
            </a:r>
            <a:r>
              <a:rPr lang="cs-CZ" dirty="0" smtClean="0"/>
              <a:t> sestrojit.        Trojúhelník </a:t>
            </a:r>
            <a:r>
              <a:rPr lang="cs-CZ" b="1" dirty="0" smtClean="0">
                <a:solidFill>
                  <a:srgbClr val="FF0000"/>
                </a:solidFill>
              </a:rPr>
              <a:t>nelze</a:t>
            </a:r>
            <a:r>
              <a:rPr lang="cs-CZ" dirty="0" smtClean="0"/>
              <a:t> sestrojit.  </a:t>
            </a:r>
          </a:p>
          <a:p>
            <a:pPr marL="0" indent="0">
              <a:buNone/>
            </a:pPr>
            <a:r>
              <a:rPr lang="cs-CZ" dirty="0" smtClean="0"/>
              <a:t>             </a:t>
            </a:r>
          </a:p>
          <a:p>
            <a:pPr marL="514350" indent="-514350">
              <a:buAutoNum type="alphaLcParenR" startAt="3"/>
            </a:pPr>
            <a:r>
              <a:rPr lang="cs-CZ" dirty="0" smtClean="0"/>
              <a:t>17 cm + 17 cm = 34 cm     d) 48 m + 59 m = 107 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</a:t>
            </a:r>
            <a:r>
              <a:rPr lang="cs-CZ" dirty="0" smtClean="0">
                <a:solidFill>
                  <a:srgbClr val="00B050"/>
                </a:solidFill>
              </a:rPr>
              <a:t>a    </a:t>
            </a:r>
            <a:r>
              <a:rPr lang="cs-CZ" dirty="0">
                <a:solidFill>
                  <a:srgbClr val="00B050"/>
                </a:solidFill>
              </a:rPr>
              <a:t>+   b     </a:t>
            </a:r>
            <a:r>
              <a:rPr lang="cs-CZ" dirty="0">
                <a:solidFill>
                  <a:srgbClr val="00B050"/>
                </a:solidFill>
                <a:latin typeface="Times New Roman"/>
                <a:cs typeface="Times New Roman"/>
              </a:rPr>
              <a:t>&gt;</a:t>
            </a:r>
            <a:r>
              <a:rPr lang="cs-CZ" dirty="0">
                <a:solidFill>
                  <a:srgbClr val="00B050"/>
                </a:solidFill>
              </a:rPr>
              <a:t>     c                     </a:t>
            </a:r>
            <a:r>
              <a:rPr lang="cs-CZ" dirty="0" smtClean="0">
                <a:solidFill>
                  <a:srgbClr val="00B050"/>
                </a:solidFill>
              </a:rPr>
              <a:t> a   </a:t>
            </a:r>
            <a:r>
              <a:rPr lang="cs-CZ" dirty="0">
                <a:solidFill>
                  <a:srgbClr val="00B050"/>
                </a:solidFill>
              </a:rPr>
              <a:t>+   </a:t>
            </a:r>
            <a:r>
              <a:rPr lang="cs-CZ" dirty="0" smtClean="0">
                <a:solidFill>
                  <a:srgbClr val="00B050"/>
                </a:solidFill>
              </a:rPr>
              <a:t>b    </a:t>
            </a:r>
            <a:r>
              <a:rPr lang="cs-CZ" dirty="0">
                <a:solidFill>
                  <a:srgbClr val="00B050"/>
                </a:solidFill>
                <a:latin typeface="Times New Roman"/>
                <a:cs typeface="Times New Roman"/>
              </a:rPr>
              <a:t>&gt;</a:t>
            </a:r>
            <a:r>
              <a:rPr lang="cs-CZ" dirty="0" smtClean="0">
                <a:solidFill>
                  <a:srgbClr val="00B050"/>
                </a:solidFill>
              </a:rPr>
              <a:t>   </a:t>
            </a:r>
            <a:r>
              <a:rPr lang="cs-CZ" dirty="0">
                <a:solidFill>
                  <a:srgbClr val="00B050"/>
                </a:solidFill>
              </a:rPr>
              <a:t>c 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34 cm  </a:t>
            </a:r>
            <a:r>
              <a:rPr lang="cs-CZ" dirty="0" smtClean="0">
                <a:latin typeface="Times New Roman"/>
                <a:cs typeface="Times New Roman"/>
              </a:rPr>
              <a:t>&gt; </a:t>
            </a:r>
            <a:r>
              <a:rPr lang="cs-CZ" dirty="0" smtClean="0">
                <a:cs typeface="Times New Roman"/>
              </a:rPr>
              <a:t>17 cm	         107 m </a:t>
            </a:r>
            <a:r>
              <a:rPr lang="cs-CZ" dirty="0" smtClean="0">
                <a:latin typeface="Times New Roman"/>
                <a:cs typeface="Times New Roman"/>
              </a:rPr>
              <a:t>&gt;</a:t>
            </a:r>
            <a:r>
              <a:rPr lang="cs-CZ" dirty="0" smtClean="0">
                <a:cs typeface="Times New Roman"/>
              </a:rPr>
              <a:t> 90 m</a:t>
            </a:r>
          </a:p>
          <a:p>
            <a:pPr marL="0" indent="0">
              <a:buNone/>
            </a:pPr>
            <a:r>
              <a:rPr lang="cs-CZ" dirty="0" smtClean="0">
                <a:cs typeface="Times New Roman"/>
              </a:rPr>
              <a:t>        </a:t>
            </a:r>
            <a:r>
              <a:rPr lang="cs-CZ" dirty="0"/>
              <a:t>Trojúhelník </a:t>
            </a:r>
            <a:r>
              <a:rPr lang="cs-CZ" b="1" dirty="0">
                <a:solidFill>
                  <a:srgbClr val="FF0000"/>
                </a:solidFill>
              </a:rPr>
              <a:t>lze</a:t>
            </a:r>
            <a:r>
              <a:rPr lang="cs-CZ" dirty="0"/>
              <a:t> sestrojit.       </a:t>
            </a:r>
            <a:r>
              <a:rPr lang="cs-CZ" dirty="0" smtClean="0"/>
              <a:t>Trojúhelník </a:t>
            </a:r>
            <a:r>
              <a:rPr lang="cs-CZ" b="1" dirty="0" smtClean="0">
                <a:solidFill>
                  <a:srgbClr val="FF0000"/>
                </a:solidFill>
              </a:rPr>
              <a:t>lze</a:t>
            </a:r>
            <a:r>
              <a:rPr lang="cs-CZ" dirty="0" smtClean="0"/>
              <a:t> </a:t>
            </a:r>
            <a:r>
              <a:rPr lang="cs-CZ" dirty="0"/>
              <a:t>sestrojit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lphaLcParenR" startAt="5"/>
            </a:pPr>
            <a:r>
              <a:rPr lang="cs-CZ" dirty="0" smtClean="0"/>
              <a:t>6 dm + 6 dm = 12 dm        f) 6,2 m + 7,1 m = 13,3 m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           </a:t>
            </a:r>
            <a:r>
              <a:rPr lang="cs-CZ" dirty="0">
                <a:solidFill>
                  <a:srgbClr val="00B050"/>
                </a:solidFill>
              </a:rPr>
              <a:t>a    +   b     </a:t>
            </a:r>
            <a:r>
              <a:rPr lang="cs-CZ" dirty="0" smtClean="0">
                <a:solidFill>
                  <a:srgbClr val="00B050"/>
                </a:solidFill>
                <a:latin typeface="Times New Roman"/>
                <a:cs typeface="Times New Roman"/>
              </a:rPr>
              <a:t>=</a:t>
            </a:r>
            <a:r>
              <a:rPr lang="cs-CZ" dirty="0" smtClean="0">
                <a:solidFill>
                  <a:srgbClr val="00B050"/>
                </a:solidFill>
              </a:rPr>
              <a:t>     </a:t>
            </a:r>
            <a:r>
              <a:rPr lang="cs-CZ" dirty="0">
                <a:solidFill>
                  <a:srgbClr val="00B050"/>
                </a:solidFill>
              </a:rPr>
              <a:t>c                      </a:t>
            </a:r>
            <a:r>
              <a:rPr lang="cs-CZ" dirty="0" smtClean="0">
                <a:solidFill>
                  <a:srgbClr val="00B050"/>
                </a:solidFill>
              </a:rPr>
              <a:t>b   </a:t>
            </a:r>
            <a:r>
              <a:rPr lang="cs-CZ" dirty="0">
                <a:solidFill>
                  <a:srgbClr val="00B050"/>
                </a:solidFill>
              </a:rPr>
              <a:t>+   </a:t>
            </a:r>
            <a:r>
              <a:rPr lang="cs-CZ" dirty="0" smtClean="0">
                <a:solidFill>
                  <a:srgbClr val="00B050"/>
                </a:solidFill>
              </a:rPr>
              <a:t>c    </a:t>
            </a:r>
            <a:r>
              <a:rPr lang="cs-CZ" dirty="0" smtClean="0">
                <a:solidFill>
                  <a:srgbClr val="00B050"/>
                </a:solidFill>
                <a:latin typeface="Times New Roman"/>
                <a:cs typeface="Times New Roman"/>
              </a:rPr>
              <a:t>&lt;</a:t>
            </a:r>
            <a:r>
              <a:rPr lang="cs-CZ" dirty="0" smtClean="0">
                <a:solidFill>
                  <a:srgbClr val="00B050"/>
                </a:solidFill>
              </a:rPr>
              <a:t>   </a:t>
            </a:r>
            <a:r>
              <a:rPr lang="cs-CZ" dirty="0">
                <a:solidFill>
                  <a:srgbClr val="00B050"/>
                </a:solidFill>
              </a:rPr>
              <a:t>a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/>
              <a:t>                 12 dm = 12 </a:t>
            </a:r>
            <a:r>
              <a:rPr lang="cs-CZ" dirty="0"/>
              <a:t>dm </a:t>
            </a:r>
            <a:r>
              <a:rPr lang="cs-CZ" dirty="0" smtClean="0"/>
              <a:t>                    13,3 m </a:t>
            </a:r>
            <a:r>
              <a:rPr lang="cs-CZ" dirty="0" smtClean="0">
                <a:latin typeface="Times New Roman"/>
                <a:cs typeface="Times New Roman"/>
              </a:rPr>
              <a:t>&lt; </a:t>
            </a:r>
            <a:r>
              <a:rPr lang="cs-CZ" dirty="0" smtClean="0"/>
              <a:t>13,4 m</a:t>
            </a:r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dirty="0" smtClean="0"/>
              <a:t> </a:t>
            </a:r>
            <a:r>
              <a:rPr lang="cs-CZ" dirty="0"/>
              <a:t>Trojúhelník </a:t>
            </a:r>
            <a:r>
              <a:rPr lang="cs-CZ" b="1" dirty="0" smtClean="0">
                <a:solidFill>
                  <a:srgbClr val="FF0000"/>
                </a:solidFill>
              </a:rPr>
              <a:t>nelze</a:t>
            </a:r>
            <a:r>
              <a:rPr lang="cs-CZ" dirty="0" smtClean="0"/>
              <a:t> </a:t>
            </a:r>
            <a:r>
              <a:rPr lang="cs-CZ" dirty="0"/>
              <a:t>sestrojit.   </a:t>
            </a:r>
            <a:r>
              <a:rPr lang="cs-CZ" dirty="0" smtClean="0"/>
              <a:t>Trojúhelník </a:t>
            </a:r>
            <a:r>
              <a:rPr lang="cs-CZ" b="1" dirty="0">
                <a:solidFill>
                  <a:srgbClr val="FF0000"/>
                </a:solidFill>
              </a:rPr>
              <a:t>nelze</a:t>
            </a:r>
            <a:r>
              <a:rPr lang="cs-CZ" dirty="0" smtClean="0"/>
              <a:t> </a:t>
            </a:r>
            <a:r>
              <a:rPr lang="cs-CZ" dirty="0"/>
              <a:t>sestrojit.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>
              <a:solidFill>
                <a:srgbClr val="7030A0"/>
              </a:solidFill>
            </a:endParaRPr>
          </a:p>
          <a:p>
            <a:pPr lvl="0" algn="just">
              <a:buNone/>
              <a:defRPr/>
            </a:pPr>
            <a:endParaRPr lang="cs-CZ" dirty="0" smtClean="0"/>
          </a:p>
          <a:p>
            <a:pPr lvl="0" algn="just">
              <a:defRPr/>
            </a:pPr>
            <a:endParaRPr lang="cs-CZ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274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4089</TotalTime>
  <Words>543</Words>
  <Application>Microsoft Office PowerPoint</Application>
  <PresentationFormat>Předvádění na obrazovce (4:3)</PresentationFormat>
  <Paragraphs>161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Použitý materiál:  ODVÁRKO, O., KADLEČEK, J.: Matematika pro 6. ročník základní školy. Prometheus, Praha 1999.  ISBN 80-7196-144-2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Dana</cp:lastModifiedBy>
  <cp:revision>73</cp:revision>
  <dcterms:created xsi:type="dcterms:W3CDTF">2013-03-03T19:06:09Z</dcterms:created>
  <dcterms:modified xsi:type="dcterms:W3CDTF">2020-05-05T08:18:43Z</dcterms:modified>
</cp:coreProperties>
</file>